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Default Extension="vsdx" ContentType="application/vnd.ms-visio.drawing"/>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52" r:id="rId2"/>
    <p:sldMasterId id="2147483651" r:id="rId3"/>
  </p:sldMasterIdLst>
  <p:notesMasterIdLst>
    <p:notesMasterId r:id="rId61"/>
  </p:notesMasterIdLst>
  <p:handoutMasterIdLst>
    <p:handoutMasterId r:id="rId62"/>
  </p:handoutMasterIdLst>
  <p:sldIdLst>
    <p:sldId id="395" r:id="rId4"/>
    <p:sldId id="716" r:id="rId5"/>
    <p:sldId id="704" r:id="rId6"/>
    <p:sldId id="706" r:id="rId7"/>
    <p:sldId id="705" r:id="rId8"/>
    <p:sldId id="707" r:id="rId9"/>
    <p:sldId id="708" r:id="rId10"/>
    <p:sldId id="784" r:id="rId11"/>
    <p:sldId id="757" r:id="rId12"/>
    <p:sldId id="785" r:id="rId13"/>
    <p:sldId id="786" r:id="rId14"/>
    <p:sldId id="787" r:id="rId15"/>
    <p:sldId id="788" r:id="rId16"/>
    <p:sldId id="789" r:id="rId17"/>
    <p:sldId id="790" r:id="rId18"/>
    <p:sldId id="791" r:id="rId19"/>
    <p:sldId id="792" r:id="rId20"/>
    <p:sldId id="793" r:id="rId21"/>
    <p:sldId id="794" r:id="rId22"/>
    <p:sldId id="795" r:id="rId23"/>
    <p:sldId id="717" r:id="rId24"/>
    <p:sldId id="797" r:id="rId25"/>
    <p:sldId id="718" r:id="rId26"/>
    <p:sldId id="720" r:id="rId27"/>
    <p:sldId id="721" r:id="rId28"/>
    <p:sldId id="722" r:id="rId29"/>
    <p:sldId id="723" r:id="rId30"/>
    <p:sldId id="724" r:id="rId31"/>
    <p:sldId id="725" r:id="rId32"/>
    <p:sldId id="726" r:id="rId33"/>
    <p:sldId id="727" r:id="rId34"/>
    <p:sldId id="728" r:id="rId35"/>
    <p:sldId id="729" r:id="rId36"/>
    <p:sldId id="732" r:id="rId37"/>
    <p:sldId id="734" r:id="rId38"/>
    <p:sldId id="735" r:id="rId39"/>
    <p:sldId id="778" r:id="rId40"/>
    <p:sldId id="737" r:id="rId41"/>
    <p:sldId id="738" r:id="rId42"/>
    <p:sldId id="739" r:id="rId43"/>
    <p:sldId id="740" r:id="rId44"/>
    <p:sldId id="779" r:id="rId45"/>
    <p:sldId id="780" r:id="rId46"/>
    <p:sldId id="781" r:id="rId47"/>
    <p:sldId id="782" r:id="rId48"/>
    <p:sldId id="747" r:id="rId49"/>
    <p:sldId id="748" r:id="rId50"/>
    <p:sldId id="773" r:id="rId51"/>
    <p:sldId id="775" r:id="rId52"/>
    <p:sldId id="776" r:id="rId53"/>
    <p:sldId id="796" r:id="rId54"/>
    <p:sldId id="753" r:id="rId55"/>
    <p:sldId id="763" r:id="rId56"/>
    <p:sldId id="764" r:id="rId57"/>
    <p:sldId id="766" r:id="rId58"/>
    <p:sldId id="767" r:id="rId59"/>
    <p:sldId id="768" r:id="rId60"/>
  </p:sldIdLst>
  <p:sldSz cx="9144000" cy="6858000" type="screen4x3"/>
  <p:notesSz cx="6761163" cy="9931400"/>
  <p:defaultTextStyle>
    <a:defPPr>
      <a:defRPr lang="en-US"/>
    </a:defPPr>
    <a:lvl1pPr algn="l" rtl="0" eaLnBrk="0" fontAlgn="base" hangingPunct="0">
      <a:spcBef>
        <a:spcPct val="0"/>
      </a:spcBef>
      <a:spcAft>
        <a:spcPct val="0"/>
      </a:spcAft>
      <a:defRPr kern="1200">
        <a:solidFill>
          <a:schemeClr val="tx1"/>
        </a:solidFill>
        <a:latin typeface="Arial" charset="0"/>
        <a:ea typeface="黑体" pitchFamily="49" charset="-122"/>
        <a:cs typeface="+mn-cs"/>
      </a:defRPr>
    </a:lvl1pPr>
    <a:lvl2pPr marL="457200" algn="l" rtl="0" eaLnBrk="0" fontAlgn="base" hangingPunct="0">
      <a:spcBef>
        <a:spcPct val="0"/>
      </a:spcBef>
      <a:spcAft>
        <a:spcPct val="0"/>
      </a:spcAft>
      <a:defRPr kern="1200">
        <a:solidFill>
          <a:schemeClr val="tx1"/>
        </a:solidFill>
        <a:latin typeface="Arial" charset="0"/>
        <a:ea typeface="黑体" pitchFamily="49" charset="-122"/>
        <a:cs typeface="+mn-cs"/>
      </a:defRPr>
    </a:lvl2pPr>
    <a:lvl3pPr marL="914400" algn="l" rtl="0" eaLnBrk="0" fontAlgn="base" hangingPunct="0">
      <a:spcBef>
        <a:spcPct val="0"/>
      </a:spcBef>
      <a:spcAft>
        <a:spcPct val="0"/>
      </a:spcAft>
      <a:defRPr kern="1200">
        <a:solidFill>
          <a:schemeClr val="tx1"/>
        </a:solidFill>
        <a:latin typeface="Arial" charset="0"/>
        <a:ea typeface="黑体" pitchFamily="49" charset="-122"/>
        <a:cs typeface="+mn-cs"/>
      </a:defRPr>
    </a:lvl3pPr>
    <a:lvl4pPr marL="1371600" algn="l" rtl="0" eaLnBrk="0" fontAlgn="base" hangingPunct="0">
      <a:spcBef>
        <a:spcPct val="0"/>
      </a:spcBef>
      <a:spcAft>
        <a:spcPct val="0"/>
      </a:spcAft>
      <a:defRPr kern="1200">
        <a:solidFill>
          <a:schemeClr val="tx1"/>
        </a:solidFill>
        <a:latin typeface="Arial" charset="0"/>
        <a:ea typeface="黑体" pitchFamily="49" charset="-122"/>
        <a:cs typeface="+mn-cs"/>
      </a:defRPr>
    </a:lvl4pPr>
    <a:lvl5pPr marL="1828800" algn="l" rtl="0" eaLnBrk="0" fontAlgn="base" hangingPunct="0">
      <a:spcBef>
        <a:spcPct val="0"/>
      </a:spcBef>
      <a:spcAft>
        <a:spcPct val="0"/>
      </a:spcAft>
      <a:defRPr kern="1200">
        <a:solidFill>
          <a:schemeClr val="tx1"/>
        </a:solidFill>
        <a:latin typeface="Arial" charset="0"/>
        <a:ea typeface="黑体" pitchFamily="49" charset="-122"/>
        <a:cs typeface="+mn-cs"/>
      </a:defRPr>
    </a:lvl5pPr>
    <a:lvl6pPr marL="2286000" algn="l" defTabSz="914400" rtl="0" eaLnBrk="1" latinLnBrk="0" hangingPunct="1">
      <a:defRPr kern="1200">
        <a:solidFill>
          <a:schemeClr val="tx1"/>
        </a:solidFill>
        <a:latin typeface="Arial" charset="0"/>
        <a:ea typeface="黑体" pitchFamily="49" charset="-122"/>
        <a:cs typeface="+mn-cs"/>
      </a:defRPr>
    </a:lvl6pPr>
    <a:lvl7pPr marL="2743200" algn="l" defTabSz="914400" rtl="0" eaLnBrk="1" latinLnBrk="0" hangingPunct="1">
      <a:defRPr kern="1200">
        <a:solidFill>
          <a:schemeClr val="tx1"/>
        </a:solidFill>
        <a:latin typeface="Arial" charset="0"/>
        <a:ea typeface="黑体" pitchFamily="49" charset="-122"/>
        <a:cs typeface="+mn-cs"/>
      </a:defRPr>
    </a:lvl7pPr>
    <a:lvl8pPr marL="3200400" algn="l" defTabSz="914400" rtl="0" eaLnBrk="1" latinLnBrk="0" hangingPunct="1">
      <a:defRPr kern="1200">
        <a:solidFill>
          <a:schemeClr val="tx1"/>
        </a:solidFill>
        <a:latin typeface="Arial" charset="0"/>
        <a:ea typeface="黑体" pitchFamily="49" charset="-122"/>
        <a:cs typeface="+mn-cs"/>
      </a:defRPr>
    </a:lvl8pPr>
    <a:lvl9pPr marL="3657600" algn="l" defTabSz="914400" rtl="0" eaLnBrk="1" latinLnBrk="0" hangingPunct="1">
      <a:defRPr kern="1200">
        <a:solidFill>
          <a:schemeClr val="tx1"/>
        </a:solidFill>
        <a:latin typeface="Arial" charset="0"/>
        <a:ea typeface="黑体" pitchFamily="49"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8">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1895FC"/>
    <a:srgbClr val="0386F3"/>
    <a:srgbClr val="0B372D"/>
    <a:srgbClr val="0F493B"/>
    <a:srgbClr val="FE8697"/>
    <a:srgbClr val="008000"/>
    <a:srgbClr val="99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053" autoAdjust="0"/>
    <p:restoredTop sz="86310" autoAdjust="0"/>
  </p:normalViewPr>
  <p:slideViewPr>
    <p:cSldViewPr snapToObjects="1">
      <p:cViewPr varScale="1">
        <p:scale>
          <a:sx n="52" d="100"/>
          <a:sy n="52" d="100"/>
        </p:scale>
        <p:origin x="-595"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0" d="100"/>
          <a:sy n="60" d="100"/>
        </p:scale>
        <p:origin x="-1764" y="-90"/>
      </p:cViewPr>
      <p:guideLst>
        <p:guide orient="horz" pos="3128"/>
        <p:guide pos="213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Arial" charset="0"/>
                <a:ea typeface="华文中宋" pitchFamily="2" charset="-122"/>
              </a:defRPr>
            </a:lvl1pPr>
          </a:lstStyle>
          <a:p>
            <a:pPr>
              <a:defRPr/>
            </a:pPr>
            <a:endParaRPr lang="zh-CN" altLang="en-US"/>
          </a:p>
        </p:txBody>
      </p:sp>
      <p:sp>
        <p:nvSpPr>
          <p:cNvPr id="144387" name="Rectangle 3"/>
          <p:cNvSpPr>
            <a:spLocks noGrp="1" noChangeArrowheads="1"/>
          </p:cNvSpPr>
          <p:nvPr>
            <p:ph type="dt" sz="quarter" idx="1"/>
          </p:nvPr>
        </p:nvSpPr>
        <p:spPr bwMode="auto">
          <a:xfrm>
            <a:off x="382905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Arial" charset="0"/>
                <a:ea typeface="华文中宋" pitchFamily="2" charset="-122"/>
              </a:defRPr>
            </a:lvl1pPr>
          </a:lstStyle>
          <a:p>
            <a:pPr>
              <a:defRPr/>
            </a:pPr>
            <a:fld id="{000D3F72-E306-45A1-9766-52431BA22CA5}" type="datetimeFigureOut">
              <a:rPr lang="zh-CN" altLang="en-US"/>
              <a:pPr>
                <a:defRPr/>
              </a:pPr>
              <a:t>2015-10-16</a:t>
            </a:fld>
            <a:endParaRPr lang="en-US" altLang="zh-CN"/>
          </a:p>
        </p:txBody>
      </p:sp>
      <p:sp>
        <p:nvSpPr>
          <p:cNvPr id="144388" name="Rectangle 4"/>
          <p:cNvSpPr>
            <a:spLocks noGrp="1" noChangeArrowheads="1"/>
          </p:cNvSpPr>
          <p:nvPr>
            <p:ph type="ftr" sz="quarter" idx="2"/>
          </p:nvPr>
        </p:nvSpPr>
        <p:spPr bwMode="auto">
          <a:xfrm>
            <a:off x="0" y="9432925"/>
            <a:ext cx="29305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Arial" charset="0"/>
                <a:ea typeface="华文中宋" pitchFamily="2" charset="-122"/>
              </a:defRPr>
            </a:lvl1pPr>
          </a:lstStyle>
          <a:p>
            <a:pPr>
              <a:defRPr/>
            </a:pPr>
            <a:endParaRPr lang="en-US" altLang="zh-CN"/>
          </a:p>
        </p:txBody>
      </p:sp>
      <p:sp>
        <p:nvSpPr>
          <p:cNvPr id="144389" name="Rectangle 5"/>
          <p:cNvSpPr>
            <a:spLocks noGrp="1" noChangeArrowheads="1"/>
          </p:cNvSpPr>
          <p:nvPr>
            <p:ph type="sldNum" sz="quarter" idx="3"/>
          </p:nvPr>
        </p:nvSpPr>
        <p:spPr bwMode="auto">
          <a:xfrm>
            <a:off x="3829050" y="9432925"/>
            <a:ext cx="29305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华文中宋" pitchFamily="2" charset="-122"/>
              </a:defRPr>
            </a:lvl1pPr>
          </a:lstStyle>
          <a:p>
            <a:fld id="{3E2456EA-F5B5-42E9-9AAE-AA4C721443D5}" type="slidenum">
              <a:rPr lang="zh-CN" altLang="en-US"/>
              <a:pPr/>
              <a:t>‹#›</a:t>
            </a:fld>
            <a:endParaRPr lang="en-US" altLang="zh-CN"/>
          </a:p>
        </p:txBody>
      </p:sp>
    </p:spTree>
    <p:extLst>
      <p:ext uri="{BB962C8B-B14F-4D97-AF65-F5344CB8AC3E}">
        <p14:creationId xmlns:p14="http://schemas.microsoft.com/office/powerpoint/2010/main" xmlns="" val="3047863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defRPr>
            </a:lvl1pPr>
          </a:lstStyle>
          <a:p>
            <a:pPr>
              <a:defRPr/>
            </a:pPr>
            <a:endParaRPr lang="zh-CN" altLang="en-US"/>
          </a:p>
        </p:txBody>
      </p:sp>
      <p:sp>
        <p:nvSpPr>
          <p:cNvPr id="109571" name="Rectangle 3"/>
          <p:cNvSpPr>
            <a:spLocks noGrp="1" noChangeArrowheads="1"/>
          </p:cNvSpPr>
          <p:nvPr>
            <p:ph type="dt" idx="1"/>
          </p:nvPr>
        </p:nvSpPr>
        <p:spPr bwMode="auto">
          <a:xfrm>
            <a:off x="382905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US" altLang="zh-CN"/>
          </a:p>
        </p:txBody>
      </p:sp>
      <p:sp>
        <p:nvSpPr>
          <p:cNvPr id="6148" name="Rectangle 4"/>
          <p:cNvSpPr>
            <a:spLocks noGrp="1" noRot="1" noChangeAspect="1" noChangeArrowheads="1" noTextEdit="1"/>
          </p:cNvSpPr>
          <p:nvPr>
            <p:ph type="sldImg" idx="2"/>
          </p:nvPr>
        </p:nvSpPr>
        <p:spPr bwMode="auto">
          <a:xfrm>
            <a:off x="898525" y="744538"/>
            <a:ext cx="4964113" cy="3724275"/>
          </a:xfrm>
          <a:prstGeom prst="rect">
            <a:avLst/>
          </a:prstGeom>
          <a:noFill/>
          <a:ln w="9525">
            <a:solidFill>
              <a:srgbClr val="000000"/>
            </a:solidFill>
            <a:miter lim="800000"/>
            <a:headEnd/>
            <a:tailEnd/>
          </a:ln>
        </p:spPr>
      </p:sp>
      <p:sp>
        <p:nvSpPr>
          <p:cNvPr id="109573" name="Rectangle 5"/>
          <p:cNvSpPr>
            <a:spLocks noGrp="1" noChangeArrowheads="1"/>
          </p:cNvSpPr>
          <p:nvPr>
            <p:ph type="body" sz="quarter" idx="3"/>
          </p:nvPr>
        </p:nvSpPr>
        <p:spPr bwMode="auto">
          <a:xfrm>
            <a:off x="676275" y="4718050"/>
            <a:ext cx="5408613"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09574" name="Rectangle 6"/>
          <p:cNvSpPr>
            <a:spLocks noGrp="1" noChangeArrowheads="1"/>
          </p:cNvSpPr>
          <p:nvPr>
            <p:ph type="ftr" sz="quarter" idx="4"/>
          </p:nvPr>
        </p:nvSpPr>
        <p:spPr bwMode="auto">
          <a:xfrm>
            <a:off x="0" y="9432925"/>
            <a:ext cx="29305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defRPr>
            </a:lvl1pPr>
          </a:lstStyle>
          <a:p>
            <a:pPr>
              <a:defRPr/>
            </a:pPr>
            <a:endParaRPr lang="en-US" altLang="zh-CN"/>
          </a:p>
        </p:txBody>
      </p:sp>
      <p:sp>
        <p:nvSpPr>
          <p:cNvPr id="109575" name="Rectangle 7"/>
          <p:cNvSpPr>
            <a:spLocks noGrp="1" noChangeArrowheads="1"/>
          </p:cNvSpPr>
          <p:nvPr>
            <p:ph type="sldNum" sz="quarter" idx="5"/>
          </p:nvPr>
        </p:nvSpPr>
        <p:spPr bwMode="auto">
          <a:xfrm>
            <a:off x="3829050" y="9432925"/>
            <a:ext cx="29305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宋体" pitchFamily="2" charset="-122"/>
              </a:defRPr>
            </a:lvl1pPr>
          </a:lstStyle>
          <a:p>
            <a:fld id="{BDD6D424-5DF6-4E03-9D4D-B395228B2D68}" type="slidenum">
              <a:rPr lang="zh-CN" altLang="en-US"/>
              <a:pPr/>
              <a:t>‹#›</a:t>
            </a:fld>
            <a:endParaRPr lang="en-US" altLang="zh-CN"/>
          </a:p>
        </p:txBody>
      </p:sp>
    </p:spTree>
    <p:extLst>
      <p:ext uri="{BB962C8B-B14F-4D97-AF65-F5344CB8AC3E}">
        <p14:creationId xmlns:p14="http://schemas.microsoft.com/office/powerpoint/2010/main" xmlns="" val="31048099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ln/>
        </p:spPr>
      </p:sp>
      <p:sp>
        <p:nvSpPr>
          <p:cNvPr id="9219" name="备注占位符 2"/>
          <p:cNvSpPr>
            <a:spLocks noGrp="1"/>
          </p:cNvSpPr>
          <p:nvPr>
            <p:ph type="body" idx="1"/>
          </p:nvPr>
        </p:nvSpPr>
        <p:spPr>
          <a:noFill/>
          <a:ln/>
        </p:spPr>
        <p:txBody>
          <a:bodyPr/>
          <a:lstStyle/>
          <a:p>
            <a:pPr eaLnBrk="1" hangingPunct="1"/>
            <a:endParaRPr lang="zh-CN" altLang="en-US" smtClean="0"/>
          </a:p>
        </p:txBody>
      </p:sp>
      <p:sp>
        <p:nvSpPr>
          <p:cNvPr id="9220" name="灯片编号占位符 3"/>
          <p:cNvSpPr txBox="1">
            <a:spLocks noGrp="1"/>
          </p:cNvSpPr>
          <p:nvPr/>
        </p:nvSpPr>
        <p:spPr bwMode="auto">
          <a:xfrm>
            <a:off x="3829050" y="9432925"/>
            <a:ext cx="2930525" cy="496888"/>
          </a:xfrm>
          <a:prstGeom prst="rect">
            <a:avLst/>
          </a:prstGeom>
          <a:noFill/>
          <a:ln w="9525">
            <a:noFill/>
            <a:miter lim="800000"/>
            <a:headEnd/>
            <a:tailEnd/>
          </a:ln>
        </p:spPr>
        <p:txBody>
          <a:bodyPr anchor="b"/>
          <a:lstStyle/>
          <a:p>
            <a:pPr algn="r" eaLnBrk="1" hangingPunct="1"/>
            <a:fld id="{5A935787-1FDC-42F2-B4DF-E9A16D34A235}" type="slidenum">
              <a:rPr lang="zh-CN" altLang="en-US" sz="1200">
                <a:ea typeface="宋体" pitchFamily="2" charset="-122"/>
              </a:rPr>
              <a:pPr algn="r" eaLnBrk="1" hangingPunct="1"/>
              <a:t>1</a:t>
            </a:fld>
            <a:endParaRPr lang="en-US" altLang="zh-CN" sz="1200">
              <a:ea typeface="宋体" pitchFamily="2" charset="-122"/>
            </a:endParaRPr>
          </a:p>
        </p:txBody>
      </p:sp>
    </p:spTree>
    <p:extLst>
      <p:ext uri="{BB962C8B-B14F-4D97-AF65-F5344CB8AC3E}">
        <p14:creationId xmlns:p14="http://schemas.microsoft.com/office/powerpoint/2010/main" xmlns="" val="1655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dirty="0" smtClean="0">
                <a:latin typeface="Arial" panose="020B0604020202020204" pitchFamily="34" charset="0"/>
              </a:rPr>
              <a:t>在云计算领域完全使用自主自控的产品在短期内还是不现实的，但云可信架构作为云计算环境的安全支撑架构，其实现上具有独立性，对兼容性要求也不高，具备自主自控的条件，能够依托可信计算技术保障云计算核心技术，构建一全自主自控的云可信架构，作为云计算系统安全的基石，并以此为出发点，使得云计算产业发展符合自主可控的国家战略需要</a:t>
            </a:r>
            <a:endParaRPr lang="zh-CN" altLang="en-US" dirty="0"/>
          </a:p>
        </p:txBody>
      </p:sp>
      <p:sp>
        <p:nvSpPr>
          <p:cNvPr id="4" name="灯片编号占位符 3"/>
          <p:cNvSpPr>
            <a:spLocks noGrp="1"/>
          </p:cNvSpPr>
          <p:nvPr>
            <p:ph type="sldNum" sz="quarter" idx="10"/>
          </p:nvPr>
        </p:nvSpPr>
        <p:spPr/>
        <p:txBody>
          <a:bodyPr/>
          <a:lstStyle/>
          <a:p>
            <a:fld id="{BDD6D424-5DF6-4E03-9D4D-B395228B2D68}" type="slidenum">
              <a:rPr lang="zh-CN" altLang="en-US" smtClean="0"/>
              <a:pPr/>
              <a:t>36</a:t>
            </a:fld>
            <a:endParaRPr lang="en-US" altLang="zh-CN"/>
          </a:p>
        </p:txBody>
      </p:sp>
    </p:spTree>
    <p:extLst>
      <p:ext uri="{BB962C8B-B14F-4D97-AF65-F5344CB8AC3E}">
        <p14:creationId xmlns:p14="http://schemas.microsoft.com/office/powerpoint/2010/main" xmlns="" val="3360209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DD6D424-5DF6-4E03-9D4D-B395228B2D68}" type="slidenum">
              <a:rPr lang="zh-CN" altLang="en-US" smtClean="0"/>
              <a:pPr/>
              <a:t>37</a:t>
            </a:fld>
            <a:endParaRPr lang="en-US" altLang="zh-CN"/>
          </a:p>
        </p:txBody>
      </p:sp>
    </p:spTree>
    <p:extLst>
      <p:ext uri="{BB962C8B-B14F-4D97-AF65-F5344CB8AC3E}">
        <p14:creationId xmlns:p14="http://schemas.microsoft.com/office/powerpoint/2010/main" xmlns="" val="336020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p:spPr>
      </p:sp>
      <p:sp>
        <p:nvSpPr>
          <p:cNvPr id="11267" name="备注占位符 2"/>
          <p:cNvSpPr>
            <a:spLocks noGrp="1"/>
          </p:cNvSpPr>
          <p:nvPr>
            <p:ph type="body" idx="1"/>
          </p:nvPr>
        </p:nvSpPr>
        <p:spPr>
          <a:noFill/>
          <a:ln/>
        </p:spPr>
        <p:txBody>
          <a:bodyPr/>
          <a:lstStyle/>
          <a:p>
            <a:endParaRPr lang="zh-CN" altLang="en-US" dirty="0" smtClean="0"/>
          </a:p>
        </p:txBody>
      </p:sp>
      <p:sp>
        <p:nvSpPr>
          <p:cNvPr id="11268" name="灯片编号占位符 3"/>
          <p:cNvSpPr>
            <a:spLocks noGrp="1"/>
          </p:cNvSpPr>
          <p:nvPr>
            <p:ph type="sldNum" sz="quarter" idx="5"/>
          </p:nvPr>
        </p:nvSpPr>
        <p:spPr>
          <a:noFill/>
        </p:spPr>
        <p:txBody>
          <a:bodyPr/>
          <a:lstStyle/>
          <a:p>
            <a:fld id="{0D2B5EF0-7440-4070-973A-02526DCDBF1C}" type="slidenum">
              <a:rPr lang="zh-CN" altLang="en-US"/>
              <a:pPr/>
              <a:t>51</a:t>
            </a:fld>
            <a:endParaRPr lang="en-US" altLang="zh-CN"/>
          </a:p>
        </p:txBody>
      </p:sp>
    </p:spTree>
    <p:extLst>
      <p:ext uri="{BB962C8B-B14F-4D97-AF65-F5344CB8AC3E}">
        <p14:creationId xmlns:p14="http://schemas.microsoft.com/office/powerpoint/2010/main" xmlns="" val="1427032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pPr marL="571500" lvl="2" eaLnBrk="1" hangingPunct="1">
              <a:lnSpc>
                <a:spcPct val="150000"/>
              </a:lnSpc>
              <a:spcBef>
                <a:spcPts val="0"/>
              </a:spcBef>
              <a:defRPr/>
            </a:pPr>
            <a:r>
              <a:rPr lang="zh-CN" altLang="zh-CN" sz="2000" dirty="0" smtClean="0">
                <a:latin typeface="Arial" panose="020B0604020202020204" pitchFamily="34" charset="0"/>
              </a:rPr>
              <a:t>云计算系统的规模扩增，使得传统安全问题在云计算环境下被放大</a:t>
            </a:r>
            <a:r>
              <a:rPr lang="zh-CN" altLang="en-US" sz="2000" dirty="0" smtClean="0">
                <a:latin typeface="Arial" panose="020B0604020202020204" pitchFamily="34" charset="0"/>
              </a:rPr>
              <a:t>。</a:t>
            </a:r>
            <a:endParaRPr lang="en-US" altLang="zh-CN" sz="2000" dirty="0" smtClean="0">
              <a:latin typeface="Arial" panose="020B0604020202020204" pitchFamily="34" charset="0"/>
            </a:endParaRPr>
          </a:p>
          <a:p>
            <a:pPr marL="571500" lvl="2" eaLnBrk="1" hangingPunct="1">
              <a:lnSpc>
                <a:spcPct val="150000"/>
              </a:lnSpc>
              <a:spcBef>
                <a:spcPts val="0"/>
              </a:spcBef>
              <a:defRPr/>
            </a:pPr>
            <a:r>
              <a:rPr lang="en-US" altLang="zh-CN" sz="2000" dirty="0" smtClean="0">
                <a:latin typeface="Arial" panose="020B0604020202020204" pitchFamily="34" charset="0"/>
              </a:rPr>
              <a:t>1994</a:t>
            </a:r>
            <a:r>
              <a:rPr lang="zh-CN" altLang="zh-CN" sz="2000" dirty="0" smtClean="0">
                <a:latin typeface="Arial" panose="020B0604020202020204" pitchFamily="34" charset="0"/>
              </a:rPr>
              <a:t>年，国务院颁布了《中华人民共和国计算机信息系统安全保护条例》，之后又出台了一系列的意见、细则和办法。云计算是信息系统</a:t>
            </a:r>
            <a:r>
              <a:rPr lang="zh-CN" altLang="en-US" sz="2000" dirty="0" smtClean="0">
                <a:latin typeface="Arial" panose="020B0604020202020204" pitchFamily="34" charset="0"/>
              </a:rPr>
              <a:t>，必须</a:t>
            </a:r>
            <a:r>
              <a:rPr lang="zh-CN" altLang="zh-CN" sz="2000" dirty="0" smtClean="0">
                <a:latin typeface="Arial" panose="020B0604020202020204" pitchFamily="34" charset="0"/>
              </a:rPr>
              <a:t>实行信息安全等级保护，建立健全的云安全防护技术体系，是从整体上、根本上解决其安全问题的有效办法。</a:t>
            </a:r>
            <a:endParaRPr lang="en-US" altLang="zh-CN" sz="2000" dirty="0" smtClean="0">
              <a:latin typeface="Arial" panose="020B0604020202020204" pitchFamily="34" charset="0"/>
            </a:endParaRPr>
          </a:p>
          <a:p>
            <a:pPr marL="571500" lvl="2" eaLnBrk="1" hangingPunct="1">
              <a:lnSpc>
                <a:spcPct val="150000"/>
              </a:lnSpc>
              <a:spcBef>
                <a:spcPts val="0"/>
              </a:spcBef>
              <a:defRPr/>
            </a:pPr>
            <a:r>
              <a:rPr lang="zh-CN" altLang="zh-CN" sz="2000" dirty="0" smtClean="0">
                <a:latin typeface="Arial" panose="020B0604020202020204" pitchFamily="34" charset="0"/>
              </a:rPr>
              <a:t>云可信架构必须能够作为可信基础，承担起支撑统一安全云防护体系的职责</a:t>
            </a:r>
            <a:endParaRPr lang="zh-CN" altLang="zh-CN" sz="2000" b="1" dirty="0" smtClean="0">
              <a:latin typeface="黑体" pitchFamily="49" charset="-122"/>
            </a:endParaRPr>
          </a:p>
          <a:p>
            <a:endParaRPr lang="zh-CN" altLang="en-US" dirty="0"/>
          </a:p>
        </p:txBody>
      </p:sp>
      <p:sp>
        <p:nvSpPr>
          <p:cNvPr id="4" name="灯片编号占位符 3"/>
          <p:cNvSpPr>
            <a:spLocks noGrp="1"/>
          </p:cNvSpPr>
          <p:nvPr>
            <p:ph type="sldNum" sz="quarter" idx="10"/>
          </p:nvPr>
        </p:nvSpPr>
        <p:spPr/>
        <p:txBody>
          <a:bodyPr/>
          <a:lstStyle/>
          <a:p>
            <a:fld id="{BDD6D424-5DF6-4E03-9D4D-B395228B2D68}" type="slidenum">
              <a:rPr lang="zh-CN" altLang="en-US" smtClean="0"/>
              <a:pPr/>
              <a:t>52</a:t>
            </a:fld>
            <a:endParaRPr lang="en-US" altLang="zh-CN"/>
          </a:p>
        </p:txBody>
      </p:sp>
    </p:spTree>
    <p:extLst>
      <p:ext uri="{BB962C8B-B14F-4D97-AF65-F5344CB8AC3E}">
        <p14:creationId xmlns:p14="http://schemas.microsoft.com/office/powerpoint/2010/main" xmlns="" val="4111054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pPr marL="571500" lvl="2" eaLnBrk="1" hangingPunct="1">
              <a:lnSpc>
                <a:spcPct val="150000"/>
              </a:lnSpc>
              <a:spcBef>
                <a:spcPts val="0"/>
              </a:spcBef>
              <a:defRPr/>
            </a:pPr>
            <a:r>
              <a:rPr lang="zh-CN" altLang="zh-CN" sz="2000" dirty="0" smtClean="0">
                <a:latin typeface="Arial" panose="020B0604020202020204" pitchFamily="34" charset="0"/>
              </a:rPr>
              <a:t>云计算系统的规模扩增，使得传统安全问题在云计算环境下被放大</a:t>
            </a:r>
            <a:r>
              <a:rPr lang="zh-CN" altLang="en-US" sz="2000" dirty="0" smtClean="0">
                <a:latin typeface="Arial" panose="020B0604020202020204" pitchFamily="34" charset="0"/>
              </a:rPr>
              <a:t>。</a:t>
            </a:r>
            <a:endParaRPr lang="en-US" altLang="zh-CN" sz="2000" dirty="0" smtClean="0">
              <a:latin typeface="Arial" panose="020B0604020202020204" pitchFamily="34" charset="0"/>
            </a:endParaRPr>
          </a:p>
          <a:p>
            <a:pPr marL="571500" lvl="2" eaLnBrk="1" hangingPunct="1">
              <a:lnSpc>
                <a:spcPct val="150000"/>
              </a:lnSpc>
              <a:spcBef>
                <a:spcPts val="0"/>
              </a:spcBef>
              <a:defRPr/>
            </a:pPr>
            <a:r>
              <a:rPr lang="en-US" altLang="zh-CN" sz="2000" dirty="0" smtClean="0">
                <a:latin typeface="Arial" panose="020B0604020202020204" pitchFamily="34" charset="0"/>
              </a:rPr>
              <a:t>1994</a:t>
            </a:r>
            <a:r>
              <a:rPr lang="zh-CN" altLang="zh-CN" sz="2000" dirty="0" smtClean="0">
                <a:latin typeface="Arial" panose="020B0604020202020204" pitchFamily="34" charset="0"/>
              </a:rPr>
              <a:t>年，国务院颁布了《中华人民共和国计算机信息系统安全保护条例》，之后又出台了一系列的意见、细则和办法。云计算是信息系统</a:t>
            </a:r>
            <a:r>
              <a:rPr lang="zh-CN" altLang="en-US" sz="2000" dirty="0" smtClean="0">
                <a:latin typeface="Arial" panose="020B0604020202020204" pitchFamily="34" charset="0"/>
              </a:rPr>
              <a:t>，必须</a:t>
            </a:r>
            <a:r>
              <a:rPr lang="zh-CN" altLang="zh-CN" sz="2000" dirty="0" smtClean="0">
                <a:latin typeface="Arial" panose="020B0604020202020204" pitchFamily="34" charset="0"/>
              </a:rPr>
              <a:t>实行信息安全等级保护，建立健全的云安全防护技术体系，是从整体上、根本上解决其安全问题的有效办法。</a:t>
            </a:r>
            <a:endParaRPr lang="en-US" altLang="zh-CN" sz="2000" dirty="0" smtClean="0">
              <a:latin typeface="Arial" panose="020B0604020202020204" pitchFamily="34" charset="0"/>
            </a:endParaRPr>
          </a:p>
          <a:p>
            <a:pPr marL="571500" lvl="2" eaLnBrk="1" hangingPunct="1">
              <a:lnSpc>
                <a:spcPct val="150000"/>
              </a:lnSpc>
              <a:spcBef>
                <a:spcPts val="0"/>
              </a:spcBef>
              <a:defRPr/>
            </a:pPr>
            <a:r>
              <a:rPr lang="zh-CN" altLang="zh-CN" sz="2000" dirty="0" smtClean="0">
                <a:latin typeface="Arial" panose="020B0604020202020204" pitchFamily="34" charset="0"/>
              </a:rPr>
              <a:t>云可信架构必须能够作为可信基础，承担起支撑统一安全云防护体系的职责</a:t>
            </a:r>
            <a:endParaRPr lang="zh-CN" altLang="zh-CN" sz="2000" b="1" dirty="0" smtClean="0">
              <a:latin typeface="黑体" pitchFamily="49" charset="-122"/>
            </a:endParaRPr>
          </a:p>
          <a:p>
            <a:endParaRPr lang="zh-CN" altLang="en-US" dirty="0"/>
          </a:p>
        </p:txBody>
      </p:sp>
      <p:sp>
        <p:nvSpPr>
          <p:cNvPr id="4" name="灯片编号占位符 3"/>
          <p:cNvSpPr>
            <a:spLocks noGrp="1"/>
          </p:cNvSpPr>
          <p:nvPr>
            <p:ph type="sldNum" sz="quarter" idx="10"/>
          </p:nvPr>
        </p:nvSpPr>
        <p:spPr/>
        <p:txBody>
          <a:bodyPr/>
          <a:lstStyle/>
          <a:p>
            <a:fld id="{BDD6D424-5DF6-4E03-9D4D-B395228B2D68}" type="slidenum">
              <a:rPr lang="zh-CN" altLang="en-US" smtClean="0"/>
              <a:pPr/>
              <a:t>53</a:t>
            </a:fld>
            <a:endParaRPr lang="en-US" altLang="zh-CN"/>
          </a:p>
        </p:txBody>
      </p:sp>
    </p:spTree>
    <p:extLst>
      <p:ext uri="{BB962C8B-B14F-4D97-AF65-F5344CB8AC3E}">
        <p14:creationId xmlns:p14="http://schemas.microsoft.com/office/powerpoint/2010/main" xmlns="" val="2988023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pPr marL="571500" lvl="2" eaLnBrk="1" hangingPunct="1">
              <a:lnSpc>
                <a:spcPct val="150000"/>
              </a:lnSpc>
              <a:spcBef>
                <a:spcPts val="0"/>
              </a:spcBef>
              <a:defRPr/>
            </a:pPr>
            <a:r>
              <a:rPr lang="zh-CN" altLang="zh-CN" sz="2000" dirty="0" smtClean="0">
                <a:latin typeface="Arial" panose="020B0604020202020204" pitchFamily="34" charset="0"/>
              </a:rPr>
              <a:t>云计算系统的规模扩增，使得传统安全问题在云计算环境下被放大</a:t>
            </a:r>
            <a:r>
              <a:rPr lang="zh-CN" altLang="en-US" sz="2000" dirty="0" smtClean="0">
                <a:latin typeface="Arial" panose="020B0604020202020204" pitchFamily="34" charset="0"/>
              </a:rPr>
              <a:t>。</a:t>
            </a:r>
            <a:endParaRPr lang="en-US" altLang="zh-CN" sz="2000" dirty="0" smtClean="0">
              <a:latin typeface="Arial" panose="020B0604020202020204" pitchFamily="34" charset="0"/>
            </a:endParaRPr>
          </a:p>
          <a:p>
            <a:pPr marL="571500" lvl="2" eaLnBrk="1" hangingPunct="1">
              <a:lnSpc>
                <a:spcPct val="150000"/>
              </a:lnSpc>
              <a:spcBef>
                <a:spcPts val="0"/>
              </a:spcBef>
              <a:defRPr/>
            </a:pPr>
            <a:r>
              <a:rPr lang="en-US" altLang="zh-CN" sz="2000" dirty="0" smtClean="0">
                <a:latin typeface="Arial" panose="020B0604020202020204" pitchFamily="34" charset="0"/>
              </a:rPr>
              <a:t>1994</a:t>
            </a:r>
            <a:r>
              <a:rPr lang="zh-CN" altLang="zh-CN" sz="2000" dirty="0" smtClean="0">
                <a:latin typeface="Arial" panose="020B0604020202020204" pitchFamily="34" charset="0"/>
              </a:rPr>
              <a:t>年，国务院颁布了《中华人民共和国计算机信息系统安全保护条例》，之后又出台了一系列的意见、细则和办法。云计算是信息系统</a:t>
            </a:r>
            <a:r>
              <a:rPr lang="zh-CN" altLang="en-US" sz="2000" dirty="0" smtClean="0">
                <a:latin typeface="Arial" panose="020B0604020202020204" pitchFamily="34" charset="0"/>
              </a:rPr>
              <a:t>，必须</a:t>
            </a:r>
            <a:r>
              <a:rPr lang="zh-CN" altLang="zh-CN" sz="2000" dirty="0" smtClean="0">
                <a:latin typeface="Arial" panose="020B0604020202020204" pitchFamily="34" charset="0"/>
              </a:rPr>
              <a:t>实行信息安全等级保护，建立健全的云安全防护技术体系，是从整体上、根本上解决其安全问题的有效办法。</a:t>
            </a:r>
            <a:endParaRPr lang="en-US" altLang="zh-CN" sz="2000" dirty="0" smtClean="0">
              <a:latin typeface="Arial" panose="020B0604020202020204" pitchFamily="34" charset="0"/>
            </a:endParaRPr>
          </a:p>
          <a:p>
            <a:pPr marL="571500" lvl="2" eaLnBrk="1" hangingPunct="1">
              <a:lnSpc>
                <a:spcPct val="150000"/>
              </a:lnSpc>
              <a:spcBef>
                <a:spcPts val="0"/>
              </a:spcBef>
              <a:defRPr/>
            </a:pPr>
            <a:r>
              <a:rPr lang="zh-CN" altLang="zh-CN" sz="2000" dirty="0" smtClean="0">
                <a:latin typeface="Arial" panose="020B0604020202020204" pitchFamily="34" charset="0"/>
              </a:rPr>
              <a:t>云可信架构必须能够作为可信基础，承担起支撑统一安全云防护体系的职责</a:t>
            </a:r>
            <a:endParaRPr lang="zh-CN" altLang="zh-CN" sz="2000" b="1" dirty="0" smtClean="0">
              <a:latin typeface="黑体" pitchFamily="49" charset="-122"/>
            </a:endParaRPr>
          </a:p>
          <a:p>
            <a:endParaRPr lang="zh-CN" altLang="en-US" dirty="0"/>
          </a:p>
        </p:txBody>
      </p:sp>
      <p:sp>
        <p:nvSpPr>
          <p:cNvPr id="4" name="灯片编号占位符 3"/>
          <p:cNvSpPr>
            <a:spLocks noGrp="1"/>
          </p:cNvSpPr>
          <p:nvPr>
            <p:ph type="sldNum" sz="quarter" idx="10"/>
          </p:nvPr>
        </p:nvSpPr>
        <p:spPr/>
        <p:txBody>
          <a:bodyPr/>
          <a:lstStyle/>
          <a:p>
            <a:fld id="{BDD6D424-5DF6-4E03-9D4D-B395228B2D68}" type="slidenum">
              <a:rPr lang="zh-CN" altLang="en-US" smtClean="0"/>
              <a:pPr/>
              <a:t>54</a:t>
            </a:fld>
            <a:endParaRPr lang="en-US" altLang="zh-CN"/>
          </a:p>
        </p:txBody>
      </p:sp>
    </p:spTree>
    <p:extLst>
      <p:ext uri="{BB962C8B-B14F-4D97-AF65-F5344CB8AC3E}">
        <p14:creationId xmlns:p14="http://schemas.microsoft.com/office/powerpoint/2010/main" xmlns="" val="161563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pPr marL="571500" lvl="2" eaLnBrk="1" hangingPunct="1">
              <a:lnSpc>
                <a:spcPct val="150000"/>
              </a:lnSpc>
              <a:spcBef>
                <a:spcPts val="0"/>
              </a:spcBef>
              <a:defRPr/>
            </a:pPr>
            <a:r>
              <a:rPr lang="zh-CN" altLang="zh-CN" sz="2000" dirty="0" smtClean="0">
                <a:latin typeface="Arial" panose="020B0604020202020204" pitchFamily="34" charset="0"/>
              </a:rPr>
              <a:t>云计算系统的规模扩增，使得传统安全问题在云计算环境下被放大</a:t>
            </a:r>
            <a:r>
              <a:rPr lang="zh-CN" altLang="en-US" sz="2000" dirty="0" smtClean="0">
                <a:latin typeface="Arial" panose="020B0604020202020204" pitchFamily="34" charset="0"/>
              </a:rPr>
              <a:t>。</a:t>
            </a:r>
            <a:endParaRPr lang="en-US" altLang="zh-CN" sz="2000" dirty="0" smtClean="0">
              <a:latin typeface="Arial" panose="020B0604020202020204" pitchFamily="34" charset="0"/>
            </a:endParaRPr>
          </a:p>
          <a:p>
            <a:pPr marL="571500" lvl="2" eaLnBrk="1" hangingPunct="1">
              <a:lnSpc>
                <a:spcPct val="150000"/>
              </a:lnSpc>
              <a:spcBef>
                <a:spcPts val="0"/>
              </a:spcBef>
              <a:defRPr/>
            </a:pPr>
            <a:r>
              <a:rPr lang="en-US" altLang="zh-CN" sz="2000" dirty="0" smtClean="0">
                <a:latin typeface="Arial" panose="020B0604020202020204" pitchFamily="34" charset="0"/>
              </a:rPr>
              <a:t>1994</a:t>
            </a:r>
            <a:r>
              <a:rPr lang="zh-CN" altLang="zh-CN" sz="2000" dirty="0" smtClean="0">
                <a:latin typeface="Arial" panose="020B0604020202020204" pitchFamily="34" charset="0"/>
              </a:rPr>
              <a:t>年，国务院颁布了《中华人民共和国计算机信息系统安全保护条例》，之后又出台了一系列的意见、细则和办法。云计算是信息系统</a:t>
            </a:r>
            <a:r>
              <a:rPr lang="zh-CN" altLang="en-US" sz="2000" dirty="0" smtClean="0">
                <a:latin typeface="Arial" panose="020B0604020202020204" pitchFamily="34" charset="0"/>
              </a:rPr>
              <a:t>，必须</a:t>
            </a:r>
            <a:r>
              <a:rPr lang="zh-CN" altLang="zh-CN" sz="2000" dirty="0" smtClean="0">
                <a:latin typeface="Arial" panose="020B0604020202020204" pitchFamily="34" charset="0"/>
              </a:rPr>
              <a:t>实行信息安全等级保护，建立健全的云安全防护技术体系，是从整体上、根本上解决其安全问题的有效办法。</a:t>
            </a:r>
            <a:endParaRPr lang="en-US" altLang="zh-CN" sz="2000" dirty="0" smtClean="0">
              <a:latin typeface="Arial" panose="020B0604020202020204" pitchFamily="34" charset="0"/>
            </a:endParaRPr>
          </a:p>
          <a:p>
            <a:pPr marL="571500" lvl="2" eaLnBrk="1" hangingPunct="1">
              <a:lnSpc>
                <a:spcPct val="150000"/>
              </a:lnSpc>
              <a:spcBef>
                <a:spcPts val="0"/>
              </a:spcBef>
              <a:defRPr/>
            </a:pPr>
            <a:r>
              <a:rPr lang="zh-CN" altLang="zh-CN" sz="2000" dirty="0" smtClean="0">
                <a:latin typeface="Arial" panose="020B0604020202020204" pitchFamily="34" charset="0"/>
              </a:rPr>
              <a:t>云可信架构必须能够作为可信基础，承担起支撑统一安全云防护体系的职责</a:t>
            </a:r>
            <a:endParaRPr lang="zh-CN" altLang="zh-CN" sz="2000" b="1" dirty="0" smtClean="0">
              <a:latin typeface="黑体" pitchFamily="49" charset="-122"/>
            </a:endParaRPr>
          </a:p>
          <a:p>
            <a:endParaRPr lang="zh-CN" altLang="en-US" dirty="0"/>
          </a:p>
        </p:txBody>
      </p:sp>
      <p:sp>
        <p:nvSpPr>
          <p:cNvPr id="4" name="灯片编号占位符 3"/>
          <p:cNvSpPr>
            <a:spLocks noGrp="1"/>
          </p:cNvSpPr>
          <p:nvPr>
            <p:ph type="sldNum" sz="quarter" idx="10"/>
          </p:nvPr>
        </p:nvSpPr>
        <p:spPr/>
        <p:txBody>
          <a:bodyPr/>
          <a:lstStyle/>
          <a:p>
            <a:fld id="{BDD6D424-5DF6-4E03-9D4D-B395228B2D68}" type="slidenum">
              <a:rPr lang="zh-CN" altLang="en-US" smtClean="0"/>
              <a:pPr/>
              <a:t>55</a:t>
            </a:fld>
            <a:endParaRPr lang="en-US" altLang="zh-CN"/>
          </a:p>
        </p:txBody>
      </p:sp>
    </p:spTree>
    <p:extLst>
      <p:ext uri="{BB962C8B-B14F-4D97-AF65-F5344CB8AC3E}">
        <p14:creationId xmlns:p14="http://schemas.microsoft.com/office/powerpoint/2010/main" xmlns="" val="147219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pPr marL="571500" lvl="2" eaLnBrk="1" hangingPunct="1">
              <a:lnSpc>
                <a:spcPct val="150000"/>
              </a:lnSpc>
              <a:spcBef>
                <a:spcPts val="0"/>
              </a:spcBef>
              <a:defRPr/>
            </a:pPr>
            <a:r>
              <a:rPr lang="zh-CN" altLang="zh-CN" sz="2000" dirty="0" smtClean="0">
                <a:latin typeface="Arial" panose="020B0604020202020204" pitchFamily="34" charset="0"/>
              </a:rPr>
              <a:t>云计算系统的规模扩增，使得传统安全问题在云计算环境下被放大</a:t>
            </a:r>
            <a:r>
              <a:rPr lang="zh-CN" altLang="en-US" sz="2000" dirty="0" smtClean="0">
                <a:latin typeface="Arial" panose="020B0604020202020204" pitchFamily="34" charset="0"/>
              </a:rPr>
              <a:t>。</a:t>
            </a:r>
            <a:endParaRPr lang="en-US" altLang="zh-CN" sz="2000" dirty="0" smtClean="0">
              <a:latin typeface="Arial" panose="020B0604020202020204" pitchFamily="34" charset="0"/>
            </a:endParaRPr>
          </a:p>
          <a:p>
            <a:pPr marL="571500" lvl="2" eaLnBrk="1" hangingPunct="1">
              <a:lnSpc>
                <a:spcPct val="150000"/>
              </a:lnSpc>
              <a:spcBef>
                <a:spcPts val="0"/>
              </a:spcBef>
              <a:defRPr/>
            </a:pPr>
            <a:r>
              <a:rPr lang="en-US" altLang="zh-CN" sz="2000" dirty="0" smtClean="0">
                <a:latin typeface="Arial" panose="020B0604020202020204" pitchFamily="34" charset="0"/>
              </a:rPr>
              <a:t>1994</a:t>
            </a:r>
            <a:r>
              <a:rPr lang="zh-CN" altLang="zh-CN" sz="2000" dirty="0" smtClean="0">
                <a:latin typeface="Arial" panose="020B0604020202020204" pitchFamily="34" charset="0"/>
              </a:rPr>
              <a:t>年，国务院颁布了《中华人民共和国计算机信息系统安全保护条例》，之后又出台了一系列的意见、细则和办法。云计算是信息系统</a:t>
            </a:r>
            <a:r>
              <a:rPr lang="zh-CN" altLang="en-US" sz="2000" dirty="0" smtClean="0">
                <a:latin typeface="Arial" panose="020B0604020202020204" pitchFamily="34" charset="0"/>
              </a:rPr>
              <a:t>，必须</a:t>
            </a:r>
            <a:r>
              <a:rPr lang="zh-CN" altLang="zh-CN" sz="2000" dirty="0" smtClean="0">
                <a:latin typeface="Arial" panose="020B0604020202020204" pitchFamily="34" charset="0"/>
              </a:rPr>
              <a:t>实行信息安全等级保护，建立健全的云安全防护技术体系，是从整体上、根本上解决其安全问题的有效办法。</a:t>
            </a:r>
            <a:endParaRPr lang="en-US" altLang="zh-CN" sz="2000" dirty="0" smtClean="0">
              <a:latin typeface="Arial" panose="020B0604020202020204" pitchFamily="34" charset="0"/>
            </a:endParaRPr>
          </a:p>
          <a:p>
            <a:pPr marL="571500" lvl="2" eaLnBrk="1" hangingPunct="1">
              <a:lnSpc>
                <a:spcPct val="150000"/>
              </a:lnSpc>
              <a:spcBef>
                <a:spcPts val="0"/>
              </a:spcBef>
              <a:defRPr/>
            </a:pPr>
            <a:r>
              <a:rPr lang="zh-CN" altLang="zh-CN" sz="2000" dirty="0" smtClean="0">
                <a:latin typeface="Arial" panose="020B0604020202020204" pitchFamily="34" charset="0"/>
              </a:rPr>
              <a:t>云可信架构必须能够作为可信基础，承担起支撑统一安全云防护体系的职责</a:t>
            </a:r>
            <a:endParaRPr lang="zh-CN" altLang="zh-CN" sz="2000" b="1" dirty="0" smtClean="0">
              <a:latin typeface="黑体" pitchFamily="49" charset="-122"/>
            </a:endParaRPr>
          </a:p>
          <a:p>
            <a:endParaRPr lang="zh-CN" altLang="en-US" dirty="0"/>
          </a:p>
        </p:txBody>
      </p:sp>
      <p:sp>
        <p:nvSpPr>
          <p:cNvPr id="4" name="灯片编号占位符 3"/>
          <p:cNvSpPr>
            <a:spLocks noGrp="1"/>
          </p:cNvSpPr>
          <p:nvPr>
            <p:ph type="sldNum" sz="quarter" idx="10"/>
          </p:nvPr>
        </p:nvSpPr>
        <p:spPr/>
        <p:txBody>
          <a:bodyPr/>
          <a:lstStyle/>
          <a:p>
            <a:fld id="{BDD6D424-5DF6-4E03-9D4D-B395228B2D68}" type="slidenum">
              <a:rPr lang="zh-CN" altLang="en-US" smtClean="0"/>
              <a:pPr/>
              <a:t>56</a:t>
            </a:fld>
            <a:endParaRPr lang="en-US" altLang="zh-CN"/>
          </a:p>
        </p:txBody>
      </p:sp>
    </p:spTree>
    <p:extLst>
      <p:ext uri="{BB962C8B-B14F-4D97-AF65-F5344CB8AC3E}">
        <p14:creationId xmlns:p14="http://schemas.microsoft.com/office/powerpoint/2010/main" xmlns="" val="911998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pPr marL="571500" lvl="2" eaLnBrk="1" hangingPunct="1">
              <a:lnSpc>
                <a:spcPct val="150000"/>
              </a:lnSpc>
              <a:spcBef>
                <a:spcPts val="0"/>
              </a:spcBef>
              <a:defRPr/>
            </a:pPr>
            <a:r>
              <a:rPr lang="zh-CN" altLang="zh-CN" sz="2000" dirty="0" smtClean="0">
                <a:latin typeface="Arial" panose="020B0604020202020204" pitchFamily="34" charset="0"/>
              </a:rPr>
              <a:t>云计算系统的规模扩增，使得传统安全问题在云计算环境下被放大</a:t>
            </a:r>
            <a:r>
              <a:rPr lang="zh-CN" altLang="en-US" sz="2000" dirty="0" smtClean="0">
                <a:latin typeface="Arial" panose="020B0604020202020204" pitchFamily="34" charset="0"/>
              </a:rPr>
              <a:t>。</a:t>
            </a:r>
            <a:endParaRPr lang="en-US" altLang="zh-CN" sz="2000" dirty="0" smtClean="0">
              <a:latin typeface="Arial" panose="020B0604020202020204" pitchFamily="34" charset="0"/>
            </a:endParaRPr>
          </a:p>
          <a:p>
            <a:pPr marL="571500" lvl="2" eaLnBrk="1" hangingPunct="1">
              <a:lnSpc>
                <a:spcPct val="150000"/>
              </a:lnSpc>
              <a:spcBef>
                <a:spcPts val="0"/>
              </a:spcBef>
              <a:defRPr/>
            </a:pPr>
            <a:r>
              <a:rPr lang="en-US" altLang="zh-CN" sz="2000" dirty="0" smtClean="0">
                <a:latin typeface="Arial" panose="020B0604020202020204" pitchFamily="34" charset="0"/>
              </a:rPr>
              <a:t>1994</a:t>
            </a:r>
            <a:r>
              <a:rPr lang="zh-CN" altLang="zh-CN" sz="2000" dirty="0" smtClean="0">
                <a:latin typeface="Arial" panose="020B0604020202020204" pitchFamily="34" charset="0"/>
              </a:rPr>
              <a:t>年，国务院颁布了《中华人民共和国计算机信息系统安全保护条例》，之后又出台了一系列的意见、细则和办法。云计算是信息系统</a:t>
            </a:r>
            <a:r>
              <a:rPr lang="zh-CN" altLang="en-US" sz="2000" dirty="0" smtClean="0">
                <a:latin typeface="Arial" panose="020B0604020202020204" pitchFamily="34" charset="0"/>
              </a:rPr>
              <a:t>，必须</a:t>
            </a:r>
            <a:r>
              <a:rPr lang="zh-CN" altLang="zh-CN" sz="2000" dirty="0" smtClean="0">
                <a:latin typeface="Arial" panose="020B0604020202020204" pitchFamily="34" charset="0"/>
              </a:rPr>
              <a:t>实行信息安全等级保护，建立健全的云安全防护技术体系，是从整体上、根本上解决其安全问题的有效办法。</a:t>
            </a:r>
            <a:endParaRPr lang="en-US" altLang="zh-CN" sz="2000" dirty="0" smtClean="0">
              <a:latin typeface="Arial" panose="020B0604020202020204" pitchFamily="34" charset="0"/>
            </a:endParaRPr>
          </a:p>
          <a:p>
            <a:pPr marL="571500" lvl="2" eaLnBrk="1" hangingPunct="1">
              <a:lnSpc>
                <a:spcPct val="150000"/>
              </a:lnSpc>
              <a:spcBef>
                <a:spcPts val="0"/>
              </a:spcBef>
              <a:defRPr/>
            </a:pPr>
            <a:r>
              <a:rPr lang="zh-CN" altLang="zh-CN" sz="2000" dirty="0" smtClean="0">
                <a:latin typeface="Arial" panose="020B0604020202020204" pitchFamily="34" charset="0"/>
              </a:rPr>
              <a:t>云可信架构必须能够作为可信基础，承担起支撑统一安全云防护体系的职责</a:t>
            </a:r>
            <a:endParaRPr lang="zh-CN" altLang="zh-CN" sz="2000" b="1" dirty="0" smtClean="0">
              <a:latin typeface="黑体" pitchFamily="49" charset="-122"/>
            </a:endParaRPr>
          </a:p>
          <a:p>
            <a:endParaRPr lang="zh-CN" altLang="en-US" dirty="0"/>
          </a:p>
        </p:txBody>
      </p:sp>
      <p:sp>
        <p:nvSpPr>
          <p:cNvPr id="4" name="灯片编号占位符 3"/>
          <p:cNvSpPr>
            <a:spLocks noGrp="1"/>
          </p:cNvSpPr>
          <p:nvPr>
            <p:ph type="sldNum" sz="quarter" idx="10"/>
          </p:nvPr>
        </p:nvSpPr>
        <p:spPr/>
        <p:txBody>
          <a:bodyPr/>
          <a:lstStyle/>
          <a:p>
            <a:fld id="{BDD6D424-5DF6-4E03-9D4D-B395228B2D68}" type="slidenum">
              <a:rPr lang="zh-CN" altLang="en-US" smtClean="0"/>
              <a:pPr/>
              <a:t>57</a:t>
            </a:fld>
            <a:endParaRPr lang="en-US" altLang="zh-CN"/>
          </a:p>
        </p:txBody>
      </p:sp>
    </p:spTree>
    <p:extLst>
      <p:ext uri="{BB962C8B-B14F-4D97-AF65-F5344CB8AC3E}">
        <p14:creationId xmlns:p14="http://schemas.microsoft.com/office/powerpoint/2010/main" xmlns="" val="171571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p:spPr>
      </p:sp>
      <p:sp>
        <p:nvSpPr>
          <p:cNvPr id="11267" name="备注占位符 2"/>
          <p:cNvSpPr>
            <a:spLocks noGrp="1"/>
          </p:cNvSpPr>
          <p:nvPr>
            <p:ph type="body" idx="1"/>
          </p:nvPr>
        </p:nvSpPr>
        <p:spPr>
          <a:noFill/>
          <a:ln/>
        </p:spPr>
        <p:txBody>
          <a:bodyPr/>
          <a:lstStyle/>
          <a:p>
            <a:endParaRPr lang="zh-CN" altLang="en-US" dirty="0" smtClean="0"/>
          </a:p>
        </p:txBody>
      </p:sp>
      <p:sp>
        <p:nvSpPr>
          <p:cNvPr id="11268" name="灯片编号占位符 3"/>
          <p:cNvSpPr>
            <a:spLocks noGrp="1"/>
          </p:cNvSpPr>
          <p:nvPr>
            <p:ph type="sldNum" sz="quarter" idx="5"/>
          </p:nvPr>
        </p:nvSpPr>
        <p:spPr>
          <a:noFill/>
        </p:spPr>
        <p:txBody>
          <a:bodyPr/>
          <a:lstStyle/>
          <a:p>
            <a:fld id="{0D2B5EF0-7440-4070-973A-02526DCDBF1C}" type="slidenum">
              <a:rPr lang="zh-CN" altLang="en-US"/>
              <a:pPr/>
              <a:t>2</a:t>
            </a:fld>
            <a:endParaRPr lang="en-US" altLang="zh-CN"/>
          </a:p>
        </p:txBody>
      </p:sp>
    </p:spTree>
    <p:extLst>
      <p:ext uri="{BB962C8B-B14F-4D97-AF65-F5344CB8AC3E}">
        <p14:creationId xmlns:p14="http://schemas.microsoft.com/office/powerpoint/2010/main" xmlns="" val="142703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p:spPr>
      </p:sp>
      <p:sp>
        <p:nvSpPr>
          <p:cNvPr id="11267" name="备注占位符 2"/>
          <p:cNvSpPr>
            <a:spLocks noGrp="1"/>
          </p:cNvSpPr>
          <p:nvPr>
            <p:ph type="body" idx="1"/>
          </p:nvPr>
        </p:nvSpPr>
        <p:spPr>
          <a:noFill/>
          <a:ln/>
        </p:spPr>
        <p:txBody>
          <a:bodyPr/>
          <a:lstStyle/>
          <a:p>
            <a:endParaRPr lang="zh-CN" altLang="en-US" dirty="0" smtClean="0"/>
          </a:p>
        </p:txBody>
      </p:sp>
      <p:sp>
        <p:nvSpPr>
          <p:cNvPr id="11268" name="灯片编号占位符 3"/>
          <p:cNvSpPr>
            <a:spLocks noGrp="1"/>
          </p:cNvSpPr>
          <p:nvPr>
            <p:ph type="sldNum" sz="quarter" idx="5"/>
          </p:nvPr>
        </p:nvSpPr>
        <p:spPr>
          <a:noFill/>
        </p:spPr>
        <p:txBody>
          <a:bodyPr/>
          <a:lstStyle/>
          <a:p>
            <a:fld id="{0D2B5EF0-7440-4070-973A-02526DCDBF1C}" type="slidenum">
              <a:rPr lang="zh-CN" altLang="en-US"/>
              <a:pPr/>
              <a:t>8</a:t>
            </a:fld>
            <a:endParaRPr lang="en-US" altLang="zh-CN"/>
          </a:p>
        </p:txBody>
      </p:sp>
    </p:spTree>
    <p:extLst>
      <p:ext uri="{BB962C8B-B14F-4D97-AF65-F5344CB8AC3E}">
        <p14:creationId xmlns:p14="http://schemas.microsoft.com/office/powerpoint/2010/main" xmlns="" val="142703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p:spPr>
      </p:sp>
      <p:sp>
        <p:nvSpPr>
          <p:cNvPr id="11267" name="备注占位符 2"/>
          <p:cNvSpPr>
            <a:spLocks noGrp="1"/>
          </p:cNvSpPr>
          <p:nvPr>
            <p:ph type="body" idx="1"/>
          </p:nvPr>
        </p:nvSpPr>
        <p:spPr>
          <a:noFill/>
          <a:ln/>
        </p:spPr>
        <p:txBody>
          <a:bodyPr/>
          <a:lstStyle/>
          <a:p>
            <a:endParaRPr lang="zh-CN" altLang="en-US" dirty="0" smtClean="0"/>
          </a:p>
        </p:txBody>
      </p:sp>
      <p:sp>
        <p:nvSpPr>
          <p:cNvPr id="11268" name="灯片编号占位符 3"/>
          <p:cNvSpPr>
            <a:spLocks noGrp="1"/>
          </p:cNvSpPr>
          <p:nvPr>
            <p:ph type="sldNum" sz="quarter" idx="5"/>
          </p:nvPr>
        </p:nvSpPr>
        <p:spPr>
          <a:noFill/>
        </p:spPr>
        <p:txBody>
          <a:bodyPr/>
          <a:lstStyle/>
          <a:p>
            <a:fld id="{0D2B5EF0-7440-4070-973A-02526DCDBF1C}" type="slidenum">
              <a:rPr lang="zh-CN" altLang="en-US"/>
              <a:pPr/>
              <a:t>20</a:t>
            </a:fld>
            <a:endParaRPr lang="en-US" altLang="zh-CN"/>
          </a:p>
        </p:txBody>
      </p:sp>
    </p:spTree>
    <p:extLst>
      <p:ext uri="{BB962C8B-B14F-4D97-AF65-F5344CB8AC3E}">
        <p14:creationId xmlns:p14="http://schemas.microsoft.com/office/powerpoint/2010/main" xmlns="" val="142703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6D424-5DF6-4E03-9D4D-B395228B2D68}" type="slidenum">
              <a:rPr lang="zh-CN" altLang="en-US" smtClean="0"/>
              <a:pPr/>
              <a:t>21</a:t>
            </a:fld>
            <a:endParaRPr lang="en-US" altLang="zh-CN"/>
          </a:p>
        </p:txBody>
      </p:sp>
    </p:spTree>
    <p:extLst>
      <p:ext uri="{BB962C8B-B14F-4D97-AF65-F5344CB8AC3E}">
        <p14:creationId xmlns:p14="http://schemas.microsoft.com/office/powerpoint/2010/main" xmlns="" val="342690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6D424-5DF6-4E03-9D4D-B395228B2D68}" type="slidenum">
              <a:rPr lang="zh-CN" altLang="en-US" smtClean="0"/>
              <a:pPr/>
              <a:t>22</a:t>
            </a:fld>
            <a:endParaRPr lang="en-US" altLang="zh-CN"/>
          </a:p>
        </p:txBody>
      </p:sp>
    </p:spTree>
    <p:extLst>
      <p:ext uri="{BB962C8B-B14F-4D97-AF65-F5344CB8AC3E}">
        <p14:creationId xmlns:p14="http://schemas.microsoft.com/office/powerpoint/2010/main" xmlns="" val="3426902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6D424-5DF6-4E03-9D4D-B395228B2D68}" type="slidenum">
              <a:rPr lang="zh-CN" altLang="en-US" smtClean="0"/>
              <a:pPr/>
              <a:t>23</a:t>
            </a:fld>
            <a:endParaRPr lang="en-US" altLang="zh-CN"/>
          </a:p>
        </p:txBody>
      </p:sp>
    </p:spTree>
    <p:extLst>
      <p:ext uri="{BB962C8B-B14F-4D97-AF65-F5344CB8AC3E}">
        <p14:creationId xmlns:p14="http://schemas.microsoft.com/office/powerpoint/2010/main" xmlns="" val="2159770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pPr marL="571500" lvl="2" eaLnBrk="1" hangingPunct="1">
              <a:lnSpc>
                <a:spcPct val="150000"/>
              </a:lnSpc>
              <a:spcBef>
                <a:spcPts val="0"/>
              </a:spcBef>
              <a:defRPr/>
            </a:pPr>
            <a:r>
              <a:rPr lang="zh-CN" altLang="zh-CN" sz="2000" dirty="0" smtClean="0">
                <a:latin typeface="Arial" panose="020B0604020202020204" pitchFamily="34" charset="0"/>
              </a:rPr>
              <a:t>云计算系统的规模扩增，使得传统安全问题在云计算环境下被放大</a:t>
            </a:r>
            <a:r>
              <a:rPr lang="zh-CN" altLang="en-US" sz="2000" dirty="0" smtClean="0">
                <a:latin typeface="Arial" panose="020B0604020202020204" pitchFamily="34" charset="0"/>
              </a:rPr>
              <a:t>。</a:t>
            </a:r>
            <a:endParaRPr lang="en-US" altLang="zh-CN" sz="2000" dirty="0" smtClean="0">
              <a:latin typeface="Arial" panose="020B0604020202020204" pitchFamily="34" charset="0"/>
            </a:endParaRPr>
          </a:p>
          <a:p>
            <a:pPr marL="571500" lvl="2" eaLnBrk="1" hangingPunct="1">
              <a:lnSpc>
                <a:spcPct val="150000"/>
              </a:lnSpc>
              <a:spcBef>
                <a:spcPts val="0"/>
              </a:spcBef>
              <a:defRPr/>
            </a:pPr>
            <a:r>
              <a:rPr lang="en-US" altLang="zh-CN" sz="2000" dirty="0" smtClean="0">
                <a:latin typeface="Arial" panose="020B0604020202020204" pitchFamily="34" charset="0"/>
              </a:rPr>
              <a:t>1994</a:t>
            </a:r>
            <a:r>
              <a:rPr lang="zh-CN" altLang="zh-CN" sz="2000" dirty="0" smtClean="0">
                <a:latin typeface="Arial" panose="020B0604020202020204" pitchFamily="34" charset="0"/>
              </a:rPr>
              <a:t>年，国务院颁布了《中华人民共和国计算机信息系统安全保护条例》，之后又出台了一系列的意见、细则和办法。云计算是信息系统</a:t>
            </a:r>
            <a:r>
              <a:rPr lang="zh-CN" altLang="en-US" sz="2000" dirty="0" smtClean="0">
                <a:latin typeface="Arial" panose="020B0604020202020204" pitchFamily="34" charset="0"/>
              </a:rPr>
              <a:t>，必须</a:t>
            </a:r>
            <a:r>
              <a:rPr lang="zh-CN" altLang="zh-CN" sz="2000" dirty="0" smtClean="0">
                <a:latin typeface="Arial" panose="020B0604020202020204" pitchFamily="34" charset="0"/>
              </a:rPr>
              <a:t>实行信息安全等级保护，建立健全的云安全防护技术体系，是从整体上、根本上解决其安全问题的有效办法。</a:t>
            </a:r>
            <a:endParaRPr lang="en-US" altLang="zh-CN" sz="2000" dirty="0" smtClean="0">
              <a:latin typeface="Arial" panose="020B0604020202020204" pitchFamily="34" charset="0"/>
            </a:endParaRPr>
          </a:p>
          <a:p>
            <a:pPr marL="571500" lvl="2" eaLnBrk="1" hangingPunct="1">
              <a:lnSpc>
                <a:spcPct val="150000"/>
              </a:lnSpc>
              <a:spcBef>
                <a:spcPts val="0"/>
              </a:spcBef>
              <a:defRPr/>
            </a:pPr>
            <a:r>
              <a:rPr lang="zh-CN" altLang="zh-CN" sz="2000" dirty="0" smtClean="0">
                <a:latin typeface="Arial" panose="020B0604020202020204" pitchFamily="34" charset="0"/>
              </a:rPr>
              <a:t>云可信架构必须能够作为可信基础，承担起支撑统一安全云防护体系的职责</a:t>
            </a:r>
            <a:endParaRPr lang="zh-CN" altLang="zh-CN" sz="2000" b="1" dirty="0" smtClean="0">
              <a:latin typeface="黑体" pitchFamily="49" charset="-122"/>
            </a:endParaRPr>
          </a:p>
          <a:p>
            <a:endParaRPr lang="zh-CN" altLang="en-US" dirty="0"/>
          </a:p>
        </p:txBody>
      </p:sp>
      <p:sp>
        <p:nvSpPr>
          <p:cNvPr id="4" name="灯片编号占位符 3"/>
          <p:cNvSpPr>
            <a:spLocks noGrp="1"/>
          </p:cNvSpPr>
          <p:nvPr>
            <p:ph type="sldNum" sz="quarter" idx="10"/>
          </p:nvPr>
        </p:nvSpPr>
        <p:spPr/>
        <p:txBody>
          <a:bodyPr/>
          <a:lstStyle/>
          <a:p>
            <a:fld id="{BDD6D424-5DF6-4E03-9D4D-B395228B2D68}" type="slidenum">
              <a:rPr lang="zh-CN" altLang="en-US" smtClean="0"/>
              <a:pPr/>
              <a:t>34</a:t>
            </a:fld>
            <a:endParaRPr lang="en-US" altLang="zh-CN"/>
          </a:p>
        </p:txBody>
      </p:sp>
    </p:spTree>
    <p:extLst>
      <p:ext uri="{BB962C8B-B14F-4D97-AF65-F5344CB8AC3E}">
        <p14:creationId xmlns:p14="http://schemas.microsoft.com/office/powerpoint/2010/main" xmlns="" val="293143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dirty="0" smtClean="0">
                <a:latin typeface="Arial" panose="020B0604020202020204" pitchFamily="34" charset="0"/>
              </a:rPr>
              <a:t>在云计算领域完全使用自主自控的产品在短期内还是不现实的，但云可信架构作为云计算环境的安全支撑架构，其实现上具有独立性，对兼容性要求也不高，具备自主自控的条件，能够依托可信计算技术保障云计算核心技术，构建一全自主自控的云可信架构，作为云计算系统安全的基石，并以此为出发点，使得云计算产业发展符合自主可控的国家战略需要</a:t>
            </a:r>
            <a:endParaRPr lang="zh-CN" altLang="en-US" dirty="0"/>
          </a:p>
        </p:txBody>
      </p:sp>
      <p:sp>
        <p:nvSpPr>
          <p:cNvPr id="4" name="灯片编号占位符 3"/>
          <p:cNvSpPr>
            <a:spLocks noGrp="1"/>
          </p:cNvSpPr>
          <p:nvPr>
            <p:ph type="sldNum" sz="quarter" idx="10"/>
          </p:nvPr>
        </p:nvSpPr>
        <p:spPr/>
        <p:txBody>
          <a:bodyPr/>
          <a:lstStyle/>
          <a:p>
            <a:fld id="{BDD6D424-5DF6-4E03-9D4D-B395228B2D68}" type="slidenum">
              <a:rPr lang="zh-CN" altLang="en-US" smtClean="0"/>
              <a:pPr/>
              <a:t>35</a:t>
            </a:fld>
            <a:endParaRPr lang="en-US" altLang="zh-CN"/>
          </a:p>
        </p:txBody>
      </p:sp>
    </p:spTree>
    <p:extLst>
      <p:ext uri="{BB962C8B-B14F-4D97-AF65-F5344CB8AC3E}">
        <p14:creationId xmlns:p14="http://schemas.microsoft.com/office/powerpoint/2010/main" xmlns="" val="136731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39BE626B-FB31-449C-A9A1-1261EF50D551}" type="slidenum">
              <a:rPr lang="zh-CN" altLang="en-US"/>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5A891262-AECA-431F-BE7E-EC64473D1EBD}" type="slidenum">
              <a:rPr lang="zh-CN" altLang="en-US"/>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3BECCA70-754C-440C-BD4B-752090FBEA06}" type="slidenum">
              <a:rPr lang="zh-CN" altLang="en-US"/>
              <a:pPr/>
              <a:t>‹#›</a:t>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4AA6C49D-DB36-4445-B709-4CE36FBF3FF9}" type="slidenum">
              <a:rPr lang="zh-CN" altLang="en-US"/>
              <a:pPr/>
              <a:t>‹#›</a:t>
            </a:fld>
            <a:endParaRPr lang="en-US" altLang="zh-CN"/>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A64B97B-6D4B-46B9-B99B-E3E4BA870F31}" type="datetime1">
              <a:rPr lang="zh-CN" altLang="en-US"/>
              <a:pPr>
                <a:defRPr/>
              </a:pPr>
              <a:t>2015-10-16</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D429D227-23E4-4063-8648-E2120A65D919}" type="slidenum">
              <a:rPr lang="zh-CN" altLang="en-US"/>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548BCE82-5F7A-456D-8989-58FB097E581D}" type="datetime1">
              <a:rPr lang="zh-CN" altLang="en-US"/>
              <a:pPr>
                <a:defRPr/>
              </a:pPr>
              <a:t>2015-10-16</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40E7BA4-4C54-4CEF-A48F-669BD4A03BA3}" type="slidenum">
              <a:rPr lang="zh-CN" altLang="en-US"/>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ADE7F0CB-EEE5-4445-9F46-ED4AAB1BF2D2}" type="datetime1">
              <a:rPr lang="zh-CN" altLang="en-US"/>
              <a:pPr>
                <a:defRPr/>
              </a:pPr>
              <a:t>2015-10-16</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BEBE0C2-E2D5-48B1-9BBD-F7D98CBBE49C}" type="slidenum">
              <a:rPr lang="zh-CN" altLang="en-US"/>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3D9987E9-73C8-4F37-AEB5-CC659AD35AE2}" type="datetime1">
              <a:rPr lang="zh-CN" altLang="en-US"/>
              <a:pPr>
                <a:defRPr/>
              </a:pPr>
              <a:t>2015-10-16</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D716D9A0-76BB-48FC-8585-231DE6F0A222}" type="slidenum">
              <a:rPr lang="zh-CN" altLang="en-US"/>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5EE0D404-10E3-4497-A3A2-D8FED540BDCA}" type="datetime1">
              <a:rPr lang="zh-CN" altLang="en-US"/>
              <a:pPr>
                <a:defRPr/>
              </a:pPr>
              <a:t>2015-10-16</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A29B8878-3335-43DE-86EC-299AE12B5B23}" type="slidenum">
              <a:rPr lang="zh-CN" altLang="en-US"/>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EED3593D-6CBC-4440-B072-7781BB29A4E4}" type="datetime1">
              <a:rPr lang="zh-CN" altLang="en-US"/>
              <a:pPr>
                <a:defRPr/>
              </a:pPr>
              <a:t>2015-10-16</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9568CE7E-445D-4675-9E64-8509A6620564}" type="slidenum">
              <a:rPr lang="zh-CN" altLang="en-US"/>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11277DD-D70F-4726-A09A-BA4BF3C81652}" type="datetime1">
              <a:rPr lang="zh-CN" altLang="en-US"/>
              <a:pPr>
                <a:defRPr/>
              </a:pPr>
              <a:t>2015-10-16</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6838D7BD-26F3-4771-B78B-6B31524E7F32}" type="slidenum">
              <a:rPr lang="zh-CN" altLang="en-US"/>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fld id="{8932F840-89C7-4FA0-AB0D-22ECC87B4EE6}" type="slidenum">
              <a:rPr lang="zh-CN" altLang="en-US"/>
              <a:pPr/>
              <a:t>‹#›</a:t>
            </a:fld>
            <a:endParaRPr lang="en-US" altLang="zh-CN"/>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90AE69BA-0362-4C4C-B623-CE56DE1A9DC8}" type="datetime1">
              <a:rPr lang="zh-CN" altLang="en-US"/>
              <a:pPr>
                <a:defRPr/>
              </a:pPr>
              <a:t>2015-10-16</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860AD94-C6A0-4533-877A-1CEE3927D2EF}" type="slidenum">
              <a:rPr lang="zh-CN" altLang="en-US"/>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C77D8709-AD1C-4AF1-9665-7FD3327833B2}" type="datetime1">
              <a:rPr lang="zh-CN" altLang="en-US"/>
              <a:pPr>
                <a:defRPr/>
              </a:pPr>
              <a:t>2015-10-16</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CBA39942-AF14-4CF5-99AE-C0A8E7B74999}" type="slidenum">
              <a:rPr lang="zh-CN" altLang="en-US"/>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D7EA785-7AEE-4C33-9EA3-DEEABB07CBBF}" type="datetime1">
              <a:rPr lang="zh-CN" altLang="en-US"/>
              <a:pPr>
                <a:defRPr/>
              </a:pPr>
              <a:t>2015-10-16</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47F0295E-5887-4F71-83B6-54163124789E}" type="slidenum">
              <a:rPr lang="zh-CN" altLang="en-US"/>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045D867-E7A3-444C-ADC8-392C5E8AD7B0}" type="datetime1">
              <a:rPr lang="zh-CN" altLang="en-US"/>
              <a:pPr>
                <a:defRPr/>
              </a:pPr>
              <a:t>2015-10-16</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C44C5E2B-B48D-4FC3-BC59-268EE9DFD598}" type="slidenum">
              <a:rPr lang="zh-CN" altLang="en-US"/>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4"/>
          <p:cNvSpPr>
            <a:spLocks noGrp="1" noChangeArrowheads="1"/>
          </p:cNvSpPr>
          <p:nvPr>
            <p:ph type="dt" sz="half" idx="10"/>
          </p:nvPr>
        </p:nvSpPr>
        <p:spPr/>
        <p:txBody>
          <a:bodyPr/>
          <a:lstStyle>
            <a:lvl1pPr>
              <a:defRPr/>
            </a:lvl1pPr>
          </a:lstStyle>
          <a:p>
            <a:pPr>
              <a:defRPr/>
            </a:pPr>
            <a:fld id="{E7EDC7D9-87C2-4513-AFD2-42F57C1E606F}" type="datetime1">
              <a:rPr lang="zh-CN" altLang="en-US"/>
              <a:pPr>
                <a:defRPr/>
              </a:pPr>
              <a:t>2015-10-16</a:t>
            </a:fld>
            <a:endParaRPr lang="en-US" altLang="zh-CN"/>
          </a:p>
        </p:txBody>
      </p:sp>
      <p:sp>
        <p:nvSpPr>
          <p:cNvPr id="6" name="Rectangle 45"/>
          <p:cNvSpPr>
            <a:spLocks noGrp="1" noChangeArrowheads="1"/>
          </p:cNvSpPr>
          <p:nvPr>
            <p:ph type="ftr" sz="quarter" idx="11"/>
          </p:nvPr>
        </p:nvSpPr>
        <p:spPr/>
        <p:txBody>
          <a:bodyPr/>
          <a:lstStyle>
            <a:lvl1pPr>
              <a:defRPr/>
            </a:lvl1pPr>
          </a:lstStyle>
          <a:p>
            <a:pPr>
              <a:defRPr/>
            </a:pPr>
            <a:endParaRPr lang="en-US" altLang="zh-CN"/>
          </a:p>
        </p:txBody>
      </p:sp>
      <p:sp>
        <p:nvSpPr>
          <p:cNvPr id="7" name="Rectangle 46"/>
          <p:cNvSpPr>
            <a:spLocks noGrp="1" noChangeArrowheads="1"/>
          </p:cNvSpPr>
          <p:nvPr>
            <p:ph type="sldNum" sz="quarter" idx="12"/>
          </p:nvPr>
        </p:nvSpPr>
        <p:spPr/>
        <p:txBody>
          <a:bodyPr/>
          <a:lstStyle>
            <a:lvl1pPr>
              <a:defRPr/>
            </a:lvl1pPr>
          </a:lstStyle>
          <a:p>
            <a:pPr>
              <a:defRPr/>
            </a:pPr>
            <a:fld id="{9D03B95C-0684-48D5-8845-54F3370F0D51}" type="slidenum">
              <a:rPr lang="en-US" altLang="zh-CN"/>
              <a:pPr>
                <a:defRPr/>
              </a:pPr>
              <a:t>‹#›</a:t>
            </a:fld>
            <a:endParaRPr lang="en-US" altLang="zh-CN"/>
          </a:p>
        </p:txBody>
      </p:sp>
    </p:spTree>
    <p:extLst>
      <p:ext uri="{BB962C8B-B14F-4D97-AF65-F5344CB8AC3E}">
        <p14:creationId xmlns:p14="http://schemas.microsoft.com/office/powerpoint/2010/main" xmlns="" val="73338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fld id="{DF1CD99A-1ED9-4C52-9237-3799970639EF}" type="slidenum">
              <a:rPr lang="zh-CN" altLang="en-US"/>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fld id="{61791F79-C450-457A-A2B2-1EA7B51952BF}" type="slidenum">
              <a:rPr lang="zh-CN" altLang="en-US"/>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8020E94-3785-4BB3-B6A3-B828B25F194B}" type="slidenum">
              <a:rPr lang="zh-CN" altLang="en-US"/>
              <a:pPr/>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10F5146C-D606-4B99-A9CF-F24156EACCE5}" type="slidenum">
              <a:rPr lang="zh-CN" altLang="en-US"/>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75AED9C6-A8EE-43A8-B83E-A2DA5D1EF77D}" type="slidenum">
              <a:rPr lang="zh-CN" altLang="en-US"/>
              <a:pPr/>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D3430C6F-6069-45EF-87E2-E6CF6C03DC0E}" type="slidenum">
              <a:rPr lang="zh-CN" altLang="en-US"/>
              <a:pPr/>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AutoShape 36"/>
          <p:cNvSpPr>
            <a:spLocks noChangeArrowheads="1"/>
          </p:cNvSpPr>
          <p:nvPr userDrawn="1"/>
        </p:nvSpPr>
        <p:spPr bwMode="auto">
          <a:xfrm>
            <a:off x="792163" y="1268413"/>
            <a:ext cx="7704137" cy="4895850"/>
          </a:xfrm>
          <a:prstGeom prst="roundRect">
            <a:avLst>
              <a:gd name="adj" fmla="val 16667"/>
            </a:avLst>
          </a:prstGeom>
          <a:gradFill rotWithShape="1">
            <a:gsLst>
              <a:gs pos="0">
                <a:srgbClr val="FFFFFF"/>
              </a:gs>
              <a:gs pos="100000">
                <a:srgbClr val="FBFBBB">
                  <a:alpha val="89998"/>
                </a:srgbClr>
              </a:gs>
            </a:gsLst>
            <a:lin ang="0" scaled="1"/>
          </a:gradFill>
          <a:ln w="9525">
            <a:solidFill>
              <a:srgbClr val="C0C0C0"/>
            </a:solidFill>
            <a:round/>
            <a:headEnd/>
            <a:tailEnd/>
          </a:ln>
          <a:effectLst>
            <a:prstShdw prst="shdw13" dist="53882" dir="13500000">
              <a:schemeClr val="bg2">
                <a:alpha val="50000"/>
              </a:schemeClr>
            </a:prstShdw>
          </a:effec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eaLnBrk="1" latinLnBrk="1" hangingPunct="1">
              <a:lnSpc>
                <a:spcPct val="80000"/>
              </a:lnSpc>
              <a:spcBef>
                <a:spcPct val="50000"/>
              </a:spcBef>
              <a:buClr>
                <a:srgbClr val="FF0000"/>
              </a:buClr>
              <a:buFont typeface="Wingdings" panose="05000000000000000000" pitchFamily="2" charset="2"/>
              <a:buNone/>
              <a:defRPr/>
            </a:pPr>
            <a:endParaRPr kumimoji="1" lang="zh-TW" altLang="en-US" sz="1000" smtClean="0">
              <a:latin typeface="Gulim" panose="020B0600000101010101" pitchFamily="34" charset="-127"/>
              <a:ea typeface="Gulim" panose="020B0600000101010101" pitchFamily="34" charset="-127"/>
            </a:endParaRPr>
          </a:p>
        </p:txBody>
      </p:sp>
      <p:sp>
        <p:nvSpPr>
          <p:cNvPr id="2051" name="Rectangle 15"/>
          <p:cNvSpPr>
            <a:spLocks noChangeArrowheads="1"/>
          </p:cNvSpPr>
          <p:nvPr/>
        </p:nvSpPr>
        <p:spPr bwMode="ltGray">
          <a:xfrm>
            <a:off x="0" y="1154113"/>
            <a:ext cx="304800" cy="5695950"/>
          </a:xfrm>
          <a:prstGeom prst="rect">
            <a:avLst/>
          </a:prstGeom>
          <a:solidFill>
            <a:srgbClr val="43A3C1"/>
          </a:solidFill>
          <a:ln>
            <a:noFill/>
          </a:ln>
          <a:extLst>
            <a:ext uri="{91240B29-F687-4F45-9708-019B960494DF}">
              <a14:hiddenLine xmlns:a14="http://schemas.microsoft.com/office/drawing/2010/main" xmlns="" w="0"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en-US" smtClean="0">
              <a:ea typeface="宋体" panose="02010600030101010101" pitchFamily="2" charset="-122"/>
            </a:endParaRPr>
          </a:p>
        </p:txBody>
      </p:sp>
      <p:sp>
        <p:nvSpPr>
          <p:cNvPr id="1030" name="Rectangle 6"/>
          <p:cNvSpPr>
            <a:spLocks noGrp="1" noChangeArrowheads="1"/>
          </p:cNvSpPr>
          <p:nvPr>
            <p:ph type="sldNum" sz="quarter" idx="4"/>
          </p:nvPr>
        </p:nvSpPr>
        <p:spPr bwMode="auto">
          <a:xfrm>
            <a:off x="8208963" y="6403975"/>
            <a:ext cx="838200" cy="2873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400" b="1">
                <a:latin typeface="Times New Roman" pitchFamily="18" charset="0"/>
                <a:ea typeface="宋体" pitchFamily="2" charset="-122"/>
              </a:defRPr>
            </a:lvl1pPr>
          </a:lstStyle>
          <a:p>
            <a:fld id="{F78F9FFD-542B-460D-8392-9F09AFF91C16}" type="slidenum">
              <a:rPr lang="zh-CN" altLang="en-US"/>
              <a:pPr/>
              <a:t>‹#›</a:t>
            </a:fld>
            <a:endParaRPr lang="en-US" altLang="zh-CN"/>
          </a:p>
        </p:txBody>
      </p:sp>
      <p:sp>
        <p:nvSpPr>
          <p:cNvPr id="2053" name="Rectangle 27"/>
          <p:cNvSpPr>
            <a:spLocks noChangeArrowheads="1"/>
          </p:cNvSpPr>
          <p:nvPr userDrawn="1"/>
        </p:nvSpPr>
        <p:spPr bwMode="auto">
          <a:xfrm rot="-5400000">
            <a:off x="-1862137" y="4702175"/>
            <a:ext cx="39989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50000"/>
              </a:spcBef>
              <a:defRPr/>
            </a:pPr>
            <a:r>
              <a:rPr lang="en-US" altLang="zh-CN" sz="1200" b="1" i="1" smtClean="0">
                <a:solidFill>
                  <a:schemeClr val="bg1"/>
                </a:solidFill>
                <a:ea typeface="宋体" panose="02010600030101010101" pitchFamily="2" charset="-122"/>
              </a:rPr>
              <a:t>College of Computer Science and Technology, BJUT</a:t>
            </a:r>
            <a:endParaRPr lang="zh-CN" altLang="en-US" sz="1200" b="1" i="1" smtClean="0">
              <a:solidFill>
                <a:schemeClr val="bg1"/>
              </a:solidFill>
              <a:ea typeface="宋体" panose="02010600030101010101" pitchFamily="2" charset="-122"/>
            </a:endParaRPr>
          </a:p>
        </p:txBody>
      </p:sp>
      <p:pic>
        <p:nvPicPr>
          <p:cNvPr id="2054" name="Picture 17" descr="计算机学院"/>
          <p:cNvPicPr>
            <a:picLocks noChangeAspect="1" noChangeArrowheads="1"/>
          </p:cNvPicPr>
          <p:nvPr userDrawn="1"/>
        </p:nvPicPr>
        <p:blipFill>
          <a:blip r:embed="rId13" cstate="print"/>
          <a:srcRect/>
          <a:stretch>
            <a:fillRect/>
          </a:stretch>
        </p:blipFill>
        <p:spPr bwMode="auto">
          <a:xfrm>
            <a:off x="1331913" y="6403975"/>
            <a:ext cx="7308850" cy="373063"/>
          </a:xfrm>
          <a:prstGeom prst="rect">
            <a:avLst/>
          </a:prstGeom>
          <a:noFill/>
          <a:ln w="9525">
            <a:noFill/>
            <a:miter lim="800000"/>
            <a:headEnd/>
            <a:tailEnd/>
          </a:ln>
        </p:spPr>
      </p:pic>
      <p:grpSp>
        <p:nvGrpSpPr>
          <p:cNvPr id="2055" name="Group 4"/>
          <p:cNvGrpSpPr>
            <a:grpSpLocks/>
          </p:cNvGrpSpPr>
          <p:nvPr userDrawn="1"/>
        </p:nvGrpSpPr>
        <p:grpSpPr bwMode="auto">
          <a:xfrm>
            <a:off x="0" y="614363"/>
            <a:ext cx="9144000" cy="546100"/>
            <a:chOff x="0" y="0"/>
            <a:chExt cx="5760" cy="344"/>
          </a:xfrm>
        </p:grpSpPr>
        <p:sp>
          <p:nvSpPr>
            <p:cNvPr id="205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eaLnBrk="1" hangingPunct="1">
                <a:defRPr/>
              </a:pPr>
              <a:endParaRPr lang="zh-CN" altLang="zh-CN" sz="2400" smtClean="0">
                <a:latin typeface="Times New Roman" panose="02020603050405020304" pitchFamily="18" charset="0"/>
                <a:ea typeface="宋体" panose="02010600030101010101" pitchFamily="2" charset="-122"/>
              </a:endParaRPr>
            </a:p>
          </p:txBody>
        </p:sp>
        <p:sp>
          <p:nvSpPr>
            <p:cNvPr id="2057" name="Rectangle 6"/>
            <p:cNvSpPr>
              <a:spLocks noChangeArrowheads="1"/>
            </p:cNvSpPr>
            <p:nvPr/>
          </p:nvSpPr>
          <p:spPr bwMode="auto">
            <a:xfrm>
              <a:off x="260" y="85"/>
              <a:ext cx="5500" cy="173"/>
            </a:xfrm>
            <a:prstGeom prst="rect">
              <a:avLst/>
            </a:prstGeom>
            <a:solidFill>
              <a:srgbClr val="43A3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z="2400" smtClean="0">
                <a:latin typeface="Times New Roman" panose="02020603050405020304" pitchFamily="18" charset="0"/>
                <a:ea typeface="宋体" panose="02010600030101010101" pitchFamily="2" charset="-122"/>
              </a:endParaRPr>
            </a:p>
          </p:txBody>
        </p:sp>
        <p:sp>
          <p:nvSpPr>
            <p:cNvPr id="2058"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mtClean="0">
                <a:solidFill>
                  <a:schemeClr val="hlink"/>
                </a:solidFill>
                <a:ea typeface="宋体" panose="02010600030101010101" pitchFamily="2" charset="-122"/>
              </a:endParaRPr>
            </a:p>
          </p:txBody>
        </p:sp>
        <p:sp>
          <p:nvSpPr>
            <p:cNvPr id="2059"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mtClean="0">
                <a:solidFill>
                  <a:schemeClr val="hlink"/>
                </a:solidFill>
                <a:ea typeface="宋体" panose="02010600030101010101" pitchFamily="2" charset="-122"/>
              </a:endParaRPr>
            </a:p>
          </p:txBody>
        </p:sp>
        <p:sp>
          <p:nvSpPr>
            <p:cNvPr id="2060"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mtClean="0">
                <a:solidFill>
                  <a:schemeClr val="accent2"/>
                </a:solidFill>
                <a:ea typeface="宋体" panose="02010600030101010101" pitchFamily="2" charset="-122"/>
              </a:endParaRPr>
            </a:p>
          </p:txBody>
        </p:sp>
        <p:sp>
          <p:nvSpPr>
            <p:cNvPr id="2061"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mtClean="0">
                <a:solidFill>
                  <a:schemeClr val="hlink"/>
                </a:solidFill>
                <a:ea typeface="宋体" panose="02010600030101010101" pitchFamily="2" charset="-122"/>
              </a:endParaRPr>
            </a:p>
          </p:txBody>
        </p:sp>
        <p:sp>
          <p:nvSpPr>
            <p:cNvPr id="2062"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z="2400" smtClean="0">
                <a:latin typeface="Times New Roman" panose="02020603050405020304" pitchFamily="18" charset="0"/>
                <a:ea typeface="宋体" panose="02010600030101010101" pitchFamily="2" charset="-122"/>
              </a:endParaRPr>
            </a:p>
          </p:txBody>
        </p:sp>
        <p:sp>
          <p:nvSpPr>
            <p:cNvPr id="2063"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mtClean="0">
                <a:solidFill>
                  <a:schemeClr val="accent2"/>
                </a:solidFill>
                <a:ea typeface="宋体" panose="02010600030101010101" pitchFamily="2" charset="-122"/>
              </a:endParaRPr>
            </a:p>
          </p:txBody>
        </p:sp>
        <p:sp>
          <p:nvSpPr>
            <p:cNvPr id="2064"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mtClean="0">
                <a:solidFill>
                  <a:schemeClr val="accent2"/>
                </a:solidFill>
                <a:ea typeface="宋体" panose="02010600030101010101" pitchFamily="2" charset="-122"/>
              </a:endParaRPr>
            </a:p>
          </p:txBody>
        </p:sp>
      </p:gr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hf hdr="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Times New Roman" pitchFamily="18" charset="0"/>
          <a:ea typeface="宋体" pitchFamily="2" charset="-122"/>
        </a:defRPr>
      </a:lvl2pPr>
      <a:lvl3pPr algn="l" rtl="0" eaLnBrk="0" fontAlgn="base" hangingPunct="0">
        <a:spcBef>
          <a:spcPct val="0"/>
        </a:spcBef>
        <a:spcAft>
          <a:spcPct val="0"/>
        </a:spcAft>
        <a:defRPr sz="3200" b="1">
          <a:solidFill>
            <a:schemeClr val="bg1"/>
          </a:solidFill>
          <a:latin typeface="Times New Roman" pitchFamily="18" charset="0"/>
          <a:ea typeface="宋体" pitchFamily="2" charset="-122"/>
        </a:defRPr>
      </a:lvl3pPr>
      <a:lvl4pPr algn="l" rtl="0" eaLnBrk="0" fontAlgn="base" hangingPunct="0">
        <a:spcBef>
          <a:spcPct val="0"/>
        </a:spcBef>
        <a:spcAft>
          <a:spcPct val="0"/>
        </a:spcAft>
        <a:defRPr sz="3200" b="1">
          <a:solidFill>
            <a:schemeClr val="bg1"/>
          </a:solidFill>
          <a:latin typeface="Times New Roman" pitchFamily="18" charset="0"/>
          <a:ea typeface="宋体" pitchFamily="2" charset="-122"/>
        </a:defRPr>
      </a:lvl4pPr>
      <a:lvl5pPr algn="l" rtl="0" eaLnBrk="0" fontAlgn="base" hangingPunct="0">
        <a:spcBef>
          <a:spcPct val="0"/>
        </a:spcBef>
        <a:spcAft>
          <a:spcPct val="0"/>
        </a:spcAft>
        <a:defRPr sz="3200" b="1">
          <a:solidFill>
            <a:schemeClr val="bg1"/>
          </a:solidFill>
          <a:latin typeface="Times New Roman" pitchFamily="18" charset="0"/>
          <a:ea typeface="宋体" pitchFamily="2" charset="-122"/>
        </a:defRPr>
      </a:lvl5pPr>
      <a:lvl6pPr marL="457200" algn="l" rtl="0" fontAlgn="base">
        <a:spcBef>
          <a:spcPct val="0"/>
        </a:spcBef>
        <a:spcAft>
          <a:spcPct val="0"/>
        </a:spcAft>
        <a:defRPr sz="3200" b="1">
          <a:solidFill>
            <a:schemeClr val="bg1"/>
          </a:solidFill>
          <a:latin typeface="Times New Roman" pitchFamily="18" charset="0"/>
          <a:ea typeface="宋体" pitchFamily="2" charset="-122"/>
        </a:defRPr>
      </a:lvl6pPr>
      <a:lvl7pPr marL="914400" algn="l" rtl="0" fontAlgn="base">
        <a:spcBef>
          <a:spcPct val="0"/>
        </a:spcBef>
        <a:spcAft>
          <a:spcPct val="0"/>
        </a:spcAft>
        <a:defRPr sz="3200" b="1">
          <a:solidFill>
            <a:schemeClr val="bg1"/>
          </a:solidFill>
          <a:latin typeface="Times New Roman" pitchFamily="18" charset="0"/>
          <a:ea typeface="宋体" pitchFamily="2" charset="-122"/>
        </a:defRPr>
      </a:lvl7pPr>
      <a:lvl8pPr marL="1371600" algn="l" rtl="0" fontAlgn="base">
        <a:spcBef>
          <a:spcPct val="0"/>
        </a:spcBef>
        <a:spcAft>
          <a:spcPct val="0"/>
        </a:spcAft>
        <a:defRPr sz="3200" b="1">
          <a:solidFill>
            <a:schemeClr val="bg1"/>
          </a:solidFill>
          <a:latin typeface="Times New Roman" pitchFamily="18" charset="0"/>
          <a:ea typeface="宋体" pitchFamily="2" charset="-122"/>
        </a:defRPr>
      </a:lvl8pPr>
      <a:lvl9pPr marL="1828800" algn="l" rtl="0" fontAlgn="base">
        <a:spcBef>
          <a:spcPct val="0"/>
        </a:spcBef>
        <a:spcAft>
          <a:spcPct val="0"/>
        </a:spcAft>
        <a:defRPr sz="3200" b="1">
          <a:solidFill>
            <a:schemeClr val="bg1"/>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115000"/>
        <a:buFont typeface="Wingdings" pitchFamily="2" charset="2"/>
        <a:buChar char="•"/>
        <a:defRPr sz="2200">
          <a:solidFill>
            <a:srgbClr val="000000"/>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200">
          <a:solidFill>
            <a:srgbClr val="000000"/>
          </a:solidFill>
          <a:latin typeface="+mn-lt"/>
          <a:ea typeface="+mn-ea"/>
        </a:defRPr>
      </a:lvl2pPr>
      <a:lvl3pPr marL="1143000" indent="-228600" algn="l" rtl="0" eaLnBrk="0" fontAlgn="base" hangingPunct="0">
        <a:spcBef>
          <a:spcPct val="20000"/>
        </a:spcBef>
        <a:spcAft>
          <a:spcPct val="0"/>
        </a:spcAft>
        <a:buClr>
          <a:schemeClr val="tx1"/>
        </a:buClr>
        <a:buChar char="•"/>
        <a:defRPr sz="2200">
          <a:solidFill>
            <a:srgbClr val="000000"/>
          </a:solidFill>
          <a:latin typeface="+mn-lt"/>
          <a:ea typeface="+mn-ea"/>
        </a:defRPr>
      </a:lvl3pPr>
      <a:lvl4pPr marL="1600200" indent="-228600" algn="l" rtl="0" eaLnBrk="0" fontAlgn="base" hangingPunct="0">
        <a:spcBef>
          <a:spcPct val="20000"/>
        </a:spcBef>
        <a:spcAft>
          <a:spcPct val="0"/>
        </a:spcAft>
        <a:buChar char="–"/>
        <a:defRPr sz="2200">
          <a:solidFill>
            <a:srgbClr val="000000"/>
          </a:solidFill>
          <a:latin typeface="+mn-lt"/>
          <a:ea typeface="+mn-ea"/>
        </a:defRPr>
      </a:lvl4pPr>
      <a:lvl5pPr marL="2057400" indent="-228600" algn="l" rtl="0" eaLnBrk="0" fontAlgn="base" hangingPunct="0">
        <a:spcBef>
          <a:spcPct val="20000"/>
        </a:spcBef>
        <a:spcAft>
          <a:spcPct val="0"/>
        </a:spcAft>
        <a:buChar char="»"/>
        <a:defRPr sz="2200">
          <a:solidFill>
            <a:srgbClr val="000000"/>
          </a:solidFill>
          <a:latin typeface="+mn-lt"/>
          <a:ea typeface="+mn-ea"/>
        </a:defRPr>
      </a:lvl5pPr>
      <a:lvl6pPr marL="2514600" indent="-228600" algn="l" rtl="0" fontAlgn="base">
        <a:spcBef>
          <a:spcPct val="20000"/>
        </a:spcBef>
        <a:spcAft>
          <a:spcPct val="0"/>
        </a:spcAft>
        <a:buChar char="»"/>
        <a:defRPr sz="2200">
          <a:solidFill>
            <a:srgbClr val="000000"/>
          </a:solidFill>
          <a:latin typeface="+mn-lt"/>
          <a:ea typeface="+mn-ea"/>
        </a:defRPr>
      </a:lvl6pPr>
      <a:lvl7pPr marL="2971800" indent="-228600" algn="l" rtl="0" fontAlgn="base">
        <a:spcBef>
          <a:spcPct val="20000"/>
        </a:spcBef>
        <a:spcAft>
          <a:spcPct val="0"/>
        </a:spcAft>
        <a:buChar char="»"/>
        <a:defRPr sz="2200">
          <a:solidFill>
            <a:srgbClr val="000000"/>
          </a:solidFill>
          <a:latin typeface="+mn-lt"/>
          <a:ea typeface="+mn-ea"/>
        </a:defRPr>
      </a:lvl7pPr>
      <a:lvl8pPr marL="3429000" indent="-228600" algn="l" rtl="0" fontAlgn="base">
        <a:spcBef>
          <a:spcPct val="20000"/>
        </a:spcBef>
        <a:spcAft>
          <a:spcPct val="0"/>
        </a:spcAft>
        <a:buChar char="»"/>
        <a:defRPr sz="2200">
          <a:solidFill>
            <a:srgbClr val="000000"/>
          </a:solidFill>
          <a:latin typeface="+mn-lt"/>
          <a:ea typeface="+mn-ea"/>
        </a:defRPr>
      </a:lvl8pPr>
      <a:lvl9pPr marL="3886200" indent="-228600" algn="l" rtl="0" fontAlgn="base">
        <a:spcBef>
          <a:spcPct val="20000"/>
        </a:spcBef>
        <a:spcAft>
          <a:spcPct val="0"/>
        </a:spcAft>
        <a:buChar char="»"/>
        <a:defRPr sz="2200">
          <a:solidFill>
            <a:srgbClr val="0000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7"/>
          <p:cNvSpPr>
            <a:spLocks noChangeArrowheads="1"/>
          </p:cNvSpPr>
          <p:nvPr/>
        </p:nvSpPr>
        <p:spPr bwMode="ltGray">
          <a:xfrm>
            <a:off x="-1588" y="5084763"/>
            <a:ext cx="9145588" cy="1708150"/>
          </a:xfrm>
          <a:prstGeom prst="rect">
            <a:avLst/>
          </a:prstGeom>
          <a:solidFill>
            <a:schemeClr val="bg2"/>
          </a:solidFill>
          <a:ln>
            <a:noFill/>
          </a:ln>
          <a:extLst>
            <a:ext uri="{91240B29-F687-4F45-9708-019B960494DF}">
              <a14:hiddenLine xmlns:a14="http://schemas.microsoft.com/office/drawing/2010/main" xmlns="" w="0"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en-US" smtClean="0">
              <a:ea typeface="宋体" panose="02010600030101010101" pitchFamily="2" charset="-122"/>
            </a:endParaRPr>
          </a:p>
        </p:txBody>
      </p:sp>
      <p:sp>
        <p:nvSpPr>
          <p:cNvPr id="3075" name="Rectangle 18"/>
          <p:cNvSpPr>
            <a:spLocks noChangeArrowheads="1"/>
          </p:cNvSpPr>
          <p:nvPr/>
        </p:nvSpPr>
        <p:spPr bwMode="white">
          <a:xfrm>
            <a:off x="0" y="0"/>
            <a:ext cx="9144000" cy="5084763"/>
          </a:xfrm>
          <a:prstGeom prst="rect">
            <a:avLst/>
          </a:prstGeom>
          <a:gradFill rotWithShape="1">
            <a:gsLst>
              <a:gs pos="0">
                <a:srgbClr val="102C30"/>
              </a:gs>
              <a:gs pos="50000">
                <a:srgbClr val="226068"/>
              </a:gs>
              <a:gs pos="100000">
                <a:srgbClr val="102C30"/>
              </a:gs>
            </a:gsLst>
            <a:lin ang="5400000" scaled="1"/>
          </a:gradFill>
          <a:ln>
            <a:noFill/>
          </a:ln>
          <a:extLst>
            <a:ext uri="{91240B29-F687-4F45-9708-019B960494DF}">
              <a14:hiddenLine xmlns:a14="http://schemas.microsoft.com/office/drawing/2010/main" xmlns="" w="0"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en-US" smtClean="0">
              <a:ea typeface="宋体" panose="02010600030101010101" pitchFamily="2" charset="-122"/>
            </a:endParaRPr>
          </a:p>
        </p:txBody>
      </p:sp>
      <p:sp>
        <p:nvSpPr>
          <p:cNvPr id="3076" name="Rectangle 25"/>
          <p:cNvSpPr>
            <a:spLocks noChangeArrowheads="1"/>
          </p:cNvSpPr>
          <p:nvPr/>
        </p:nvSpPr>
        <p:spPr bwMode="invGray">
          <a:xfrm>
            <a:off x="250825" y="260350"/>
            <a:ext cx="8569325" cy="4392613"/>
          </a:xfrm>
          <a:prstGeom prst="rect">
            <a:avLst/>
          </a:prstGeom>
          <a:noFill/>
          <a:ln w="0" algn="ctr">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en-US" smtClean="0">
              <a:ea typeface="宋体" panose="02010600030101010101" pitchFamily="2" charset="-122"/>
            </a:endParaRPr>
          </a:p>
        </p:txBody>
      </p:sp>
      <p:sp>
        <p:nvSpPr>
          <p:cNvPr id="3077" name="Rectangle 26"/>
          <p:cNvSpPr>
            <a:spLocks noChangeArrowheads="1"/>
          </p:cNvSpPr>
          <p:nvPr/>
        </p:nvSpPr>
        <p:spPr bwMode="invGray">
          <a:xfrm>
            <a:off x="7775575" y="908050"/>
            <a:ext cx="1368425" cy="1439863"/>
          </a:xfrm>
          <a:prstGeom prst="rect">
            <a:avLst/>
          </a:prstGeom>
          <a:noFill/>
          <a:ln w="0" algn="ctr">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en-US" smtClean="0">
              <a:ea typeface="宋体" panose="02010600030101010101" pitchFamily="2" charset="-122"/>
            </a:endParaRPr>
          </a:p>
        </p:txBody>
      </p:sp>
      <p:sp>
        <p:nvSpPr>
          <p:cNvPr id="3078" name="Rectangle 27"/>
          <p:cNvSpPr>
            <a:spLocks noChangeArrowheads="1"/>
          </p:cNvSpPr>
          <p:nvPr/>
        </p:nvSpPr>
        <p:spPr bwMode="invGray">
          <a:xfrm>
            <a:off x="611188" y="1916113"/>
            <a:ext cx="7921625" cy="1584325"/>
          </a:xfrm>
          <a:prstGeom prst="rect">
            <a:avLst/>
          </a:prstGeom>
          <a:noFill/>
          <a:ln w="0" algn="ctr">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en-US" smtClean="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timing>
    <p:tnLst>
      <p:par>
        <p:cTn id="1" dur="indefinite" restart="never" nodeType="tmRoot"/>
      </p:par>
    </p:tnLst>
  </p:timing>
  <p:hf hdr="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Franklin Gothic Medium" pitchFamily="34" charset="0"/>
          <a:ea typeface="宋体" pitchFamily="2" charset="-122"/>
        </a:defRPr>
      </a:lvl2pPr>
      <a:lvl3pPr algn="l" rtl="0" eaLnBrk="0" fontAlgn="base" hangingPunct="0">
        <a:spcBef>
          <a:spcPct val="0"/>
        </a:spcBef>
        <a:spcAft>
          <a:spcPct val="0"/>
        </a:spcAft>
        <a:defRPr sz="3200" b="1">
          <a:solidFill>
            <a:schemeClr val="bg1"/>
          </a:solidFill>
          <a:latin typeface="Franklin Gothic Medium" pitchFamily="34" charset="0"/>
          <a:ea typeface="宋体" pitchFamily="2" charset="-122"/>
        </a:defRPr>
      </a:lvl3pPr>
      <a:lvl4pPr algn="l" rtl="0" eaLnBrk="0" fontAlgn="base" hangingPunct="0">
        <a:spcBef>
          <a:spcPct val="0"/>
        </a:spcBef>
        <a:spcAft>
          <a:spcPct val="0"/>
        </a:spcAft>
        <a:defRPr sz="3200" b="1">
          <a:solidFill>
            <a:schemeClr val="bg1"/>
          </a:solidFill>
          <a:latin typeface="Franklin Gothic Medium" pitchFamily="34" charset="0"/>
          <a:ea typeface="宋体" pitchFamily="2" charset="-122"/>
        </a:defRPr>
      </a:lvl4pPr>
      <a:lvl5pPr algn="l" rtl="0" eaLnBrk="0" fontAlgn="base" hangingPunct="0">
        <a:spcBef>
          <a:spcPct val="0"/>
        </a:spcBef>
        <a:spcAft>
          <a:spcPct val="0"/>
        </a:spcAft>
        <a:defRPr sz="3200" b="1">
          <a:solidFill>
            <a:schemeClr val="bg1"/>
          </a:solidFill>
          <a:latin typeface="Franklin Gothic Medium" pitchFamily="34" charset="0"/>
          <a:ea typeface="宋体" pitchFamily="2" charset="-122"/>
        </a:defRPr>
      </a:lvl5pPr>
      <a:lvl6pPr marL="457200" algn="l" rtl="0" fontAlgn="base">
        <a:spcBef>
          <a:spcPct val="0"/>
        </a:spcBef>
        <a:spcAft>
          <a:spcPct val="0"/>
        </a:spcAft>
        <a:defRPr sz="3200" b="1">
          <a:solidFill>
            <a:schemeClr val="bg1"/>
          </a:solidFill>
          <a:latin typeface="Franklin Gothic Medium" pitchFamily="34" charset="0"/>
          <a:ea typeface="宋体" pitchFamily="2" charset="-122"/>
        </a:defRPr>
      </a:lvl6pPr>
      <a:lvl7pPr marL="914400" algn="l" rtl="0" fontAlgn="base">
        <a:spcBef>
          <a:spcPct val="0"/>
        </a:spcBef>
        <a:spcAft>
          <a:spcPct val="0"/>
        </a:spcAft>
        <a:defRPr sz="3200" b="1">
          <a:solidFill>
            <a:schemeClr val="bg1"/>
          </a:solidFill>
          <a:latin typeface="Franklin Gothic Medium" pitchFamily="34" charset="0"/>
          <a:ea typeface="宋体" pitchFamily="2" charset="-122"/>
        </a:defRPr>
      </a:lvl7pPr>
      <a:lvl8pPr marL="1371600" algn="l" rtl="0" fontAlgn="base">
        <a:spcBef>
          <a:spcPct val="0"/>
        </a:spcBef>
        <a:spcAft>
          <a:spcPct val="0"/>
        </a:spcAft>
        <a:defRPr sz="3200" b="1">
          <a:solidFill>
            <a:schemeClr val="bg1"/>
          </a:solidFill>
          <a:latin typeface="Franklin Gothic Medium" pitchFamily="34" charset="0"/>
          <a:ea typeface="宋体" pitchFamily="2" charset="-122"/>
        </a:defRPr>
      </a:lvl8pPr>
      <a:lvl9pPr marL="1828800" algn="l" rtl="0" fontAlgn="base">
        <a:spcBef>
          <a:spcPct val="0"/>
        </a:spcBef>
        <a:spcAft>
          <a:spcPct val="0"/>
        </a:spcAft>
        <a:defRPr sz="3200" b="1">
          <a:solidFill>
            <a:schemeClr val="bg1"/>
          </a:solidFill>
          <a:latin typeface="Franklin Gothic Medium" pitchFamily="34"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115000"/>
        <a:buFont typeface="Wingdings" pitchFamily="2" charset="2"/>
        <a:buBlip>
          <a:blip r:embed="rId13"/>
        </a:buBlip>
        <a:defRPr sz="2200">
          <a:solidFill>
            <a:srgbClr val="000000"/>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200">
          <a:solidFill>
            <a:srgbClr val="000000"/>
          </a:solidFill>
          <a:latin typeface="+mn-lt"/>
          <a:ea typeface="+mn-ea"/>
        </a:defRPr>
      </a:lvl2pPr>
      <a:lvl3pPr marL="1143000" indent="-228600" algn="l" rtl="0" eaLnBrk="0" fontAlgn="base" hangingPunct="0">
        <a:spcBef>
          <a:spcPct val="20000"/>
        </a:spcBef>
        <a:spcAft>
          <a:spcPct val="0"/>
        </a:spcAft>
        <a:buClr>
          <a:schemeClr val="tx1"/>
        </a:buClr>
        <a:buChar char="•"/>
        <a:defRPr sz="2200">
          <a:solidFill>
            <a:srgbClr val="000000"/>
          </a:solidFill>
          <a:latin typeface="+mn-lt"/>
          <a:ea typeface="+mn-ea"/>
        </a:defRPr>
      </a:lvl3pPr>
      <a:lvl4pPr marL="1600200" indent="-228600" algn="l" rtl="0" eaLnBrk="0" fontAlgn="base" hangingPunct="0">
        <a:spcBef>
          <a:spcPct val="20000"/>
        </a:spcBef>
        <a:spcAft>
          <a:spcPct val="0"/>
        </a:spcAft>
        <a:buChar char="–"/>
        <a:defRPr sz="2200">
          <a:solidFill>
            <a:srgbClr val="000000"/>
          </a:solidFill>
          <a:latin typeface="+mn-lt"/>
          <a:ea typeface="+mn-ea"/>
        </a:defRPr>
      </a:lvl4pPr>
      <a:lvl5pPr marL="2057400" indent="-228600" algn="l" rtl="0" eaLnBrk="0" fontAlgn="base" hangingPunct="0">
        <a:spcBef>
          <a:spcPct val="20000"/>
        </a:spcBef>
        <a:spcAft>
          <a:spcPct val="0"/>
        </a:spcAft>
        <a:buChar char="»"/>
        <a:defRPr sz="2200">
          <a:solidFill>
            <a:srgbClr val="000000"/>
          </a:solidFill>
          <a:latin typeface="+mn-lt"/>
          <a:ea typeface="+mn-ea"/>
        </a:defRPr>
      </a:lvl5pPr>
      <a:lvl6pPr marL="2514600" indent="-228600" algn="l" rtl="0" fontAlgn="base">
        <a:spcBef>
          <a:spcPct val="20000"/>
        </a:spcBef>
        <a:spcAft>
          <a:spcPct val="0"/>
        </a:spcAft>
        <a:buChar char="»"/>
        <a:defRPr sz="2200">
          <a:solidFill>
            <a:srgbClr val="000000"/>
          </a:solidFill>
          <a:latin typeface="+mn-lt"/>
          <a:ea typeface="+mn-ea"/>
        </a:defRPr>
      </a:lvl6pPr>
      <a:lvl7pPr marL="2971800" indent="-228600" algn="l" rtl="0" fontAlgn="base">
        <a:spcBef>
          <a:spcPct val="20000"/>
        </a:spcBef>
        <a:spcAft>
          <a:spcPct val="0"/>
        </a:spcAft>
        <a:buChar char="»"/>
        <a:defRPr sz="2200">
          <a:solidFill>
            <a:srgbClr val="000000"/>
          </a:solidFill>
          <a:latin typeface="+mn-lt"/>
          <a:ea typeface="+mn-ea"/>
        </a:defRPr>
      </a:lvl7pPr>
      <a:lvl8pPr marL="3429000" indent="-228600" algn="l" rtl="0" fontAlgn="base">
        <a:spcBef>
          <a:spcPct val="20000"/>
        </a:spcBef>
        <a:spcAft>
          <a:spcPct val="0"/>
        </a:spcAft>
        <a:buChar char="»"/>
        <a:defRPr sz="2200">
          <a:solidFill>
            <a:srgbClr val="000000"/>
          </a:solidFill>
          <a:latin typeface="+mn-lt"/>
          <a:ea typeface="+mn-ea"/>
        </a:defRPr>
      </a:lvl8pPr>
      <a:lvl9pPr marL="3886200" indent="-228600" algn="l" rtl="0" fontAlgn="base">
        <a:spcBef>
          <a:spcPct val="20000"/>
        </a:spcBef>
        <a:spcAft>
          <a:spcPct val="0"/>
        </a:spcAft>
        <a:buChar char="»"/>
        <a:defRPr sz="2200">
          <a:solidFill>
            <a:srgbClr val="0000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15913"/>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099" name="Rectangle 3"/>
          <p:cNvSpPr>
            <a:spLocks noGrp="1" noChangeArrowheads="1"/>
          </p:cNvSpPr>
          <p:nvPr>
            <p:ph type="body" idx="1"/>
          </p:nvPr>
        </p:nvSpPr>
        <p:spPr bwMode="auto">
          <a:xfrm>
            <a:off x="457200" y="1316038"/>
            <a:ext cx="8229600" cy="4741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7460" name="Rectangle 4"/>
          <p:cNvSpPr>
            <a:spLocks noGrp="1" noChangeArrowheads="1"/>
          </p:cNvSpPr>
          <p:nvPr>
            <p:ph type="dt" sz="half" idx="2"/>
          </p:nvPr>
        </p:nvSpPr>
        <p:spPr bwMode="auto">
          <a:xfrm>
            <a:off x="457200" y="6245225"/>
            <a:ext cx="23145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defRPr>
            </a:lvl1pPr>
          </a:lstStyle>
          <a:p>
            <a:pPr>
              <a:defRPr/>
            </a:pPr>
            <a:fld id="{0F9E0E1A-8CDF-4EE9-9591-37CC4E387B9C}" type="datetime1">
              <a:rPr lang="zh-CN" altLang="en-US"/>
              <a:pPr>
                <a:defRPr/>
              </a:pPr>
              <a:t>2015-10-16</a:t>
            </a:fld>
            <a:endParaRPr lang="en-US" altLang="zh-CN"/>
          </a:p>
        </p:txBody>
      </p:sp>
      <p:sp>
        <p:nvSpPr>
          <p:cNvPr id="147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defRPr>
            </a:lvl1pPr>
          </a:lstStyle>
          <a:p>
            <a:pPr>
              <a:defRPr/>
            </a:pPr>
            <a:endParaRPr lang="en-US" altLang="zh-CN"/>
          </a:p>
        </p:txBody>
      </p:sp>
      <p:sp>
        <p:nvSpPr>
          <p:cNvPr id="147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宋体" pitchFamily="2" charset="-122"/>
              </a:defRPr>
            </a:lvl1pPr>
          </a:lstStyle>
          <a:p>
            <a:fld id="{427682C2-7DC3-4BC3-B568-E526214471CE}" type="slidenum">
              <a:rPr lang="zh-CN" altLang="en-US"/>
              <a:pPr/>
              <a:t>‹#›</a:t>
            </a:fld>
            <a:endParaRPr lang="en-US" altLang="zh-CN"/>
          </a:p>
        </p:txBody>
      </p:sp>
      <p:grpSp>
        <p:nvGrpSpPr>
          <p:cNvPr id="4103" name="Group 4"/>
          <p:cNvGrpSpPr>
            <a:grpSpLocks/>
          </p:cNvGrpSpPr>
          <p:nvPr userDrawn="1"/>
        </p:nvGrpSpPr>
        <p:grpSpPr bwMode="auto">
          <a:xfrm>
            <a:off x="0" y="620713"/>
            <a:ext cx="9144000" cy="546100"/>
            <a:chOff x="0" y="0"/>
            <a:chExt cx="5760" cy="344"/>
          </a:xfrm>
        </p:grpSpPr>
        <p:sp>
          <p:nvSpPr>
            <p:cNvPr id="410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eaLnBrk="1" hangingPunct="1">
                <a:defRPr/>
              </a:pPr>
              <a:endParaRPr lang="zh-CN" altLang="zh-CN" sz="2400" smtClean="0">
                <a:latin typeface="Times New Roman" panose="02020603050405020304" pitchFamily="18" charset="0"/>
                <a:ea typeface="宋体" panose="02010600030101010101" pitchFamily="2" charset="-122"/>
              </a:endParaRPr>
            </a:p>
          </p:txBody>
        </p:sp>
        <p:sp>
          <p:nvSpPr>
            <p:cNvPr id="4106" name="Rectangle 6"/>
            <p:cNvSpPr>
              <a:spLocks noChangeArrowheads="1"/>
            </p:cNvSpPr>
            <p:nvPr/>
          </p:nvSpPr>
          <p:spPr bwMode="auto">
            <a:xfrm>
              <a:off x="260" y="85"/>
              <a:ext cx="5500" cy="173"/>
            </a:xfrm>
            <a:prstGeom prst="rect">
              <a:avLst/>
            </a:prstGeom>
            <a:solidFill>
              <a:srgbClr val="43A3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z="2400" smtClean="0">
                <a:latin typeface="Times New Roman" panose="02020603050405020304" pitchFamily="18" charset="0"/>
                <a:ea typeface="宋体" panose="02010600030101010101" pitchFamily="2" charset="-122"/>
              </a:endParaRPr>
            </a:p>
          </p:txBody>
        </p:sp>
        <p:sp>
          <p:nvSpPr>
            <p:cNvPr id="4107"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mtClean="0">
                <a:solidFill>
                  <a:schemeClr val="hlink"/>
                </a:solidFill>
                <a:ea typeface="宋体" panose="02010600030101010101" pitchFamily="2" charset="-122"/>
              </a:endParaRPr>
            </a:p>
          </p:txBody>
        </p:sp>
        <p:sp>
          <p:nvSpPr>
            <p:cNvPr id="4108"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mtClean="0">
                <a:solidFill>
                  <a:schemeClr val="hlink"/>
                </a:solidFill>
                <a:ea typeface="宋体" panose="02010600030101010101" pitchFamily="2" charset="-122"/>
              </a:endParaRPr>
            </a:p>
          </p:txBody>
        </p:sp>
        <p:sp>
          <p:nvSpPr>
            <p:cNvPr id="4109"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mtClean="0">
                <a:solidFill>
                  <a:schemeClr val="accent2"/>
                </a:solidFill>
                <a:ea typeface="宋体" panose="02010600030101010101" pitchFamily="2" charset="-122"/>
              </a:endParaRPr>
            </a:p>
          </p:txBody>
        </p:sp>
        <p:sp>
          <p:nvSpPr>
            <p:cNvPr id="4110"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mtClean="0">
                <a:solidFill>
                  <a:schemeClr val="hlink"/>
                </a:solidFill>
                <a:ea typeface="宋体" panose="02010600030101010101" pitchFamily="2" charset="-122"/>
              </a:endParaRPr>
            </a:p>
          </p:txBody>
        </p:sp>
        <p:sp>
          <p:nvSpPr>
            <p:cNvPr id="4111"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z="2400" smtClean="0">
                <a:latin typeface="Times New Roman" panose="02020603050405020304" pitchFamily="18" charset="0"/>
                <a:ea typeface="宋体" panose="02010600030101010101" pitchFamily="2" charset="-122"/>
              </a:endParaRPr>
            </a:p>
          </p:txBody>
        </p:sp>
        <p:sp>
          <p:nvSpPr>
            <p:cNvPr id="4112"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mtClean="0">
                <a:solidFill>
                  <a:schemeClr val="accent2"/>
                </a:solidFill>
                <a:ea typeface="宋体" panose="02010600030101010101" pitchFamily="2" charset="-122"/>
              </a:endParaRPr>
            </a:p>
          </p:txBody>
        </p:sp>
        <p:sp>
          <p:nvSpPr>
            <p:cNvPr id="4113"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mtClean="0">
                <a:solidFill>
                  <a:schemeClr val="accent2"/>
                </a:solidFill>
                <a:ea typeface="宋体" panose="02010600030101010101" pitchFamily="2" charset="-122"/>
              </a:endParaRPr>
            </a:p>
          </p:txBody>
        </p:sp>
      </p:grpSp>
      <p:pic>
        <p:nvPicPr>
          <p:cNvPr id="4104" name="Picture 18" descr="计算机学院"/>
          <p:cNvPicPr>
            <a:picLocks noChangeAspect="1" noChangeArrowheads="1"/>
          </p:cNvPicPr>
          <p:nvPr userDrawn="1"/>
        </p:nvPicPr>
        <p:blipFill>
          <a:blip r:embed="rId14" cstate="print"/>
          <a:srcRect/>
          <a:stretch>
            <a:fillRect/>
          </a:stretch>
        </p:blipFill>
        <p:spPr bwMode="auto">
          <a:xfrm>
            <a:off x="1223963" y="6369050"/>
            <a:ext cx="7391400" cy="373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9.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9.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9.xml"/><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9.xml"/><Relationship Id="rId1" Type="http://schemas.openxmlformats.org/officeDocument/2006/relationships/vmlDrawing" Target="../drawings/vmlDrawing6.v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Visio___11111.vsdx"/><Relationship Id="rId2" Type="http://schemas.openxmlformats.org/officeDocument/2006/relationships/slideLayout" Target="../slideLayouts/slideLayout24.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9.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vmlDrawing" Target="../drawings/vmlDrawing7.vml"/><Relationship Id="rId4" Type="http://schemas.openxmlformats.org/officeDocument/2006/relationships/package" Target="../embeddings/Microsoft_Visio___33332.vsdx"/></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vmlDrawing" Target="../drawings/vmlDrawing8.vml"/><Relationship Id="rId4" Type="http://schemas.openxmlformats.org/officeDocument/2006/relationships/package" Target="../embeddings/Microsoft_Visio___44443.vsdx"/></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9.xml"/><Relationship Id="rId1" Type="http://schemas.openxmlformats.org/officeDocument/2006/relationships/vmlDrawing" Target="../drawings/vmlDrawing9.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9.xml"/><Relationship Id="rId1" Type="http://schemas.openxmlformats.org/officeDocument/2006/relationships/vmlDrawing" Target="../drawings/vmlDrawing10.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9.xml"/><Relationship Id="rId1" Type="http://schemas.openxmlformats.org/officeDocument/2006/relationships/vmlDrawing" Target="../drawings/vmlDrawing11.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9.xml"/><Relationship Id="rId1" Type="http://schemas.openxmlformats.org/officeDocument/2006/relationships/vmlDrawing" Target="../drawings/vmlDrawing12.v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9"/>
          <p:cNvSpPr txBox="1">
            <a:spLocks noChangeArrowheads="1"/>
          </p:cNvSpPr>
          <p:nvPr/>
        </p:nvSpPr>
        <p:spPr bwMode="auto">
          <a:xfrm>
            <a:off x="2051720" y="5214950"/>
            <a:ext cx="5442161" cy="1200329"/>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zh-CN" altLang="en-US" sz="2400" dirty="0">
                <a:ln>
                  <a:solidFill>
                    <a:srgbClr val="002060"/>
                  </a:solidFill>
                </a:ln>
                <a:solidFill>
                  <a:srgbClr val="002060"/>
                </a:solidFill>
                <a:latin typeface="黑体" pitchFamily="2" charset="-122"/>
                <a:ea typeface="黑体" pitchFamily="2" charset="-122"/>
              </a:rPr>
              <a:t>国家信息化专家咨询委员</a:t>
            </a:r>
            <a:r>
              <a:rPr lang="zh-CN" altLang="en-US" sz="2400" dirty="0" smtClean="0">
                <a:ln>
                  <a:solidFill>
                    <a:srgbClr val="002060"/>
                  </a:solidFill>
                </a:ln>
                <a:solidFill>
                  <a:srgbClr val="002060"/>
                </a:solidFill>
                <a:latin typeface="黑体" pitchFamily="2" charset="-122"/>
                <a:ea typeface="黑体" pitchFamily="2" charset="-122"/>
              </a:rPr>
              <a:t>委员</a:t>
            </a:r>
            <a:endParaRPr lang="en-US" altLang="zh-CN" sz="2400" dirty="0" smtClean="0">
              <a:ln>
                <a:solidFill>
                  <a:srgbClr val="002060"/>
                </a:solidFill>
              </a:ln>
              <a:solidFill>
                <a:srgbClr val="002060"/>
              </a:solidFill>
              <a:latin typeface="黑体" pitchFamily="2" charset="-122"/>
              <a:ea typeface="黑体" pitchFamily="2" charset="-122"/>
            </a:endParaRPr>
          </a:p>
          <a:p>
            <a:pPr algn="ctr" eaLnBrk="1" fontAlgn="auto" hangingPunct="1">
              <a:spcBef>
                <a:spcPts val="0"/>
              </a:spcBef>
              <a:spcAft>
                <a:spcPts val="0"/>
              </a:spcAft>
              <a:defRPr/>
            </a:pPr>
            <a:endParaRPr lang="en-US" altLang="zh-CN" sz="2400" dirty="0">
              <a:ln>
                <a:solidFill>
                  <a:srgbClr val="002060"/>
                </a:solidFill>
              </a:ln>
              <a:solidFill>
                <a:srgbClr val="002060"/>
              </a:solidFill>
              <a:latin typeface="黑体" pitchFamily="2" charset="-122"/>
              <a:ea typeface="黑体" pitchFamily="2" charset="-122"/>
            </a:endParaRPr>
          </a:p>
          <a:p>
            <a:pPr algn="ctr" eaLnBrk="1" fontAlgn="auto" hangingPunct="1">
              <a:spcBef>
                <a:spcPts val="0"/>
              </a:spcBef>
              <a:spcAft>
                <a:spcPts val="0"/>
              </a:spcAft>
              <a:defRPr/>
            </a:pPr>
            <a:r>
              <a:rPr lang="zh-CN" altLang="en-US" sz="2400" dirty="0">
                <a:ln>
                  <a:solidFill>
                    <a:srgbClr val="002060"/>
                  </a:solidFill>
                </a:ln>
                <a:solidFill>
                  <a:srgbClr val="002060"/>
                </a:solidFill>
                <a:latin typeface="黑体" pitchFamily="2" charset="-122"/>
                <a:ea typeface="黑体" pitchFamily="2" charset="-122"/>
              </a:rPr>
              <a:t>沈昌祥  院士</a:t>
            </a:r>
            <a:endParaRPr lang="en-US" altLang="zh-CN" sz="2400" dirty="0">
              <a:ln>
                <a:solidFill>
                  <a:srgbClr val="002060"/>
                </a:solidFill>
              </a:ln>
              <a:solidFill>
                <a:srgbClr val="002060"/>
              </a:solidFill>
              <a:latin typeface="黑体" pitchFamily="2" charset="-122"/>
              <a:ea typeface="黑体" pitchFamily="2" charset="-122"/>
            </a:endParaRPr>
          </a:p>
        </p:txBody>
      </p:sp>
      <p:sp>
        <p:nvSpPr>
          <p:cNvPr id="8195" name="Text Box 9"/>
          <p:cNvSpPr txBox="1">
            <a:spLocks noChangeArrowheads="1"/>
          </p:cNvSpPr>
          <p:nvPr/>
        </p:nvSpPr>
        <p:spPr bwMode="auto">
          <a:xfrm>
            <a:off x="900113" y="2162175"/>
            <a:ext cx="7180262" cy="1015663"/>
          </a:xfrm>
          <a:prstGeom prst="rect">
            <a:avLst/>
          </a:prstGeom>
          <a:noFill/>
          <a:ln w="9525">
            <a:noFill/>
            <a:miter lim="800000"/>
            <a:headEnd/>
            <a:tailEnd/>
          </a:ln>
        </p:spPr>
        <p:txBody>
          <a:bodyPr>
            <a:spAutoFit/>
          </a:bodyPr>
          <a:lstStyle/>
          <a:p>
            <a:pPr algn="ctr" eaLnBrk="1" hangingPunct="1"/>
            <a:r>
              <a:rPr lang="zh-CN" altLang="zh-CN" sz="6000" b="1" dirty="0">
                <a:ln>
                  <a:solidFill>
                    <a:srgbClr val="C00000"/>
                  </a:solidFill>
                </a:ln>
                <a:solidFill>
                  <a:schemeClr val="bg1"/>
                </a:solidFill>
                <a:latin typeface="华文行楷" pitchFamily="2" charset="-122"/>
                <a:ea typeface="华文行楷" pitchFamily="2" charset="-122"/>
                <a:cs typeface="Times New Roman" pitchFamily="18" charset="0"/>
              </a:rPr>
              <a:t>可信云</a:t>
            </a:r>
            <a:r>
              <a:rPr lang="zh-CN" altLang="en-US" sz="6000" b="1" dirty="0">
                <a:ln>
                  <a:solidFill>
                    <a:srgbClr val="C00000"/>
                  </a:solidFill>
                </a:ln>
                <a:solidFill>
                  <a:schemeClr val="bg1"/>
                </a:solidFill>
                <a:latin typeface="华文行楷" pitchFamily="2" charset="-122"/>
                <a:ea typeface="华文行楷" pitchFamily="2" charset="-122"/>
                <a:cs typeface="Times New Roman" pitchFamily="18" charset="0"/>
              </a:rPr>
              <a:t>关键技术研究</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矩形 4"/>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8813" y="385747"/>
            <a:ext cx="75406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0" name="AutoShape 5"/>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4700" y="1487488"/>
            <a:ext cx="7740650" cy="244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5" name="AutoShape 6"/>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74700" y="4164013"/>
            <a:ext cx="8045450" cy="183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txBox="1">
            <a:spLocks noChangeArrowheads="1"/>
          </p:cNvSpPr>
          <p:nvPr/>
        </p:nvSpPr>
        <p:spPr>
          <a:xfrm>
            <a:off x="1214414" y="646097"/>
            <a:ext cx="1498612" cy="425449"/>
          </a:xfrm>
          <a:prstGeom prst="rect">
            <a:avLst/>
          </a:prstGeom>
          <a:solidFill>
            <a:srgbClr val="002060"/>
          </a:solidFill>
          <a:ln>
            <a:noFill/>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zh-CN" altLang="en-US" sz="3200" b="1" i="0" u="none" strike="noStrike" kern="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val="21245053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ppt_x"/>
                                          </p:val>
                                        </p:tav>
                                        <p:tav tm="100000">
                                          <p:val>
                                            <p:strVal val="#ppt_x"/>
                                          </p:val>
                                        </p:tav>
                                      </p:tavLst>
                                    </p:anim>
                                    <p:anim calcmode="lin" valueType="num">
                                      <p:cBhvr additive="base">
                                        <p:cTn id="8"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Rectangle 3"/>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0750" y="152400"/>
            <a:ext cx="7016750"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圆角矩形 7"/>
          <p:cNvSpPr>
            <a:spLocks noChangeArrowheads="1"/>
          </p:cNvSpPr>
          <p:nvPr/>
        </p:nvSpPr>
        <p:spPr bwMode="auto">
          <a:xfrm>
            <a:off x="1928813" y="1143000"/>
            <a:ext cx="5000625" cy="642938"/>
          </a:xfrm>
          <a:prstGeom prst="roundRect">
            <a:avLst>
              <a:gd name="adj" fmla="val 16667"/>
            </a:avLst>
          </a:prstGeom>
          <a:blipFill dpi="0" rotWithShape="1">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marL="609600" indent="-609600" eaLnBrk="0" hangingPunct="0">
              <a:spcBef>
                <a:spcPct val="20000"/>
              </a:spcBef>
              <a:spcAft>
                <a:spcPct val="20000"/>
              </a:spcAft>
              <a:buClr>
                <a:schemeClr val="bg2"/>
              </a:buClr>
              <a:buSzPct val="75000"/>
              <a:buFont typeface="Wingdings" pitchFamily="2" charset="2"/>
              <a:buChar char="n"/>
              <a:defRPr sz="3200" b="1">
                <a:solidFill>
                  <a:schemeClr val="tx1"/>
                </a:solidFill>
                <a:latin typeface="Times New Roman" pitchFamily="18" charset="0"/>
                <a:ea typeface="宋体" pitchFamily="2" charset="-122"/>
              </a:defRPr>
            </a:lvl1pPr>
            <a:lvl2pPr marL="742950" indent="-285750" eaLnBrk="0" hangingPunct="0">
              <a:spcBef>
                <a:spcPct val="20000"/>
              </a:spcBef>
              <a:spcAft>
                <a:spcPct val="20000"/>
              </a:spcAft>
              <a:buClr>
                <a:schemeClr val="bg2"/>
              </a:buClr>
              <a:buSzPct val="75000"/>
              <a:buFont typeface="Wingdings" pitchFamily="2" charset="2"/>
              <a:buChar char="¨"/>
              <a:defRPr sz="2800" b="1">
                <a:solidFill>
                  <a:schemeClr val="tx1"/>
                </a:solidFill>
                <a:latin typeface="Times New Roman" pitchFamily="18" charset="0"/>
                <a:ea typeface="宋体" pitchFamily="2" charset="-122"/>
              </a:defRPr>
            </a:lvl2pPr>
            <a:lvl3pPr marL="1143000" indent="-228600" eaLnBrk="0" hangingPunct="0">
              <a:spcBef>
                <a:spcPct val="20000"/>
              </a:spcBef>
              <a:spcAft>
                <a:spcPct val="20000"/>
              </a:spcAft>
              <a:buClr>
                <a:schemeClr val="bg2"/>
              </a:buClr>
              <a:buSzPct val="75000"/>
              <a:buFont typeface="Wingdings" pitchFamily="2" charset="2"/>
              <a:buChar char="n"/>
              <a:defRPr sz="2400" b="1">
                <a:solidFill>
                  <a:schemeClr val="tx1"/>
                </a:solidFill>
                <a:latin typeface="Times New Roman" pitchFamily="18" charset="0"/>
                <a:ea typeface="宋体" pitchFamily="2" charset="-122"/>
              </a:defRPr>
            </a:lvl3pPr>
            <a:lvl4pPr marL="1600200" indent="-228600" eaLnBrk="0" hangingPunct="0">
              <a:spcBef>
                <a:spcPct val="20000"/>
              </a:spcBef>
              <a:spcAft>
                <a:spcPct val="20000"/>
              </a:spcAft>
              <a:buClr>
                <a:schemeClr val="bg2"/>
              </a:buClr>
              <a:buSzPct val="75000"/>
              <a:buFont typeface="Wingdings" pitchFamily="2" charset="2"/>
              <a:buChar char="¨"/>
              <a:defRPr sz="2000" b="1">
                <a:solidFill>
                  <a:schemeClr val="tx1"/>
                </a:solidFill>
                <a:latin typeface="Times New Roman" pitchFamily="18" charset="0"/>
                <a:ea typeface="宋体" pitchFamily="2" charset="-122"/>
              </a:defRPr>
            </a:lvl4pPr>
            <a:lvl5pPr marL="2057400" indent="-228600" eaLnBrk="0"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5pPr>
            <a:lvl6pPr marL="25146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6pPr>
            <a:lvl7pPr marL="29718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7pPr>
            <a:lvl8pPr marL="34290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8pPr>
            <a:lvl9pPr marL="38862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9pPr>
          </a:lstStyle>
          <a:p>
            <a:pPr eaLnBrk="1" hangingPunct="1">
              <a:spcBef>
                <a:spcPct val="0"/>
              </a:spcBef>
              <a:spcAft>
                <a:spcPct val="0"/>
              </a:spcAft>
              <a:buClrTx/>
              <a:buSzTx/>
              <a:buFont typeface="Arial" pitchFamily="34" charset="0"/>
              <a:buNone/>
            </a:pPr>
            <a:r>
              <a:rPr lang="zh-CN" altLang="en-US" sz="2800">
                <a:solidFill>
                  <a:srgbClr val="FF6600"/>
                </a:solidFill>
                <a:latin typeface="Calibri" pitchFamily="34" charset="0"/>
              </a:rPr>
              <a:t> </a:t>
            </a:r>
            <a:r>
              <a:rPr lang="en-US" altLang="zh-CN" sz="2800">
                <a:solidFill>
                  <a:srgbClr val="FF0000"/>
                </a:solidFill>
                <a:latin typeface="Calibri" pitchFamily="34" charset="0"/>
              </a:rPr>
              <a:t>1</a:t>
            </a:r>
            <a:r>
              <a:rPr lang="zh-CN" altLang="en-US" sz="2800">
                <a:solidFill>
                  <a:srgbClr val="FF0000"/>
                </a:solidFill>
                <a:latin typeface="Calibri" pitchFamily="34" charset="0"/>
              </a:rPr>
              <a:t>）</a:t>
            </a:r>
            <a:r>
              <a:rPr lang="zh-CN" altLang="en-US" sz="2800">
                <a:solidFill>
                  <a:schemeClr val="tx2"/>
                </a:solidFill>
                <a:latin typeface="Calibri" pitchFamily="34" charset="0"/>
              </a:rPr>
              <a:t>攻击者</a:t>
            </a:r>
            <a:r>
              <a:rPr lang="zh-CN" altLang="en-US" sz="2800">
                <a:solidFill>
                  <a:srgbClr val="FF0000"/>
                </a:solidFill>
                <a:latin typeface="Calibri" pitchFamily="34" charset="0"/>
              </a:rPr>
              <a:t>进不去</a:t>
            </a:r>
            <a:endParaRPr lang="zh-CN" altLang="en-US" sz="2800">
              <a:solidFill>
                <a:srgbClr val="FF9900"/>
              </a:solidFill>
              <a:latin typeface="Calibri" pitchFamily="34" charset="0"/>
            </a:endParaRPr>
          </a:p>
        </p:txBody>
      </p:sp>
      <p:sp>
        <p:nvSpPr>
          <p:cNvPr id="37892" name="圆角矩形 8"/>
          <p:cNvSpPr>
            <a:spLocks noChangeArrowheads="1"/>
          </p:cNvSpPr>
          <p:nvPr/>
        </p:nvSpPr>
        <p:spPr bwMode="auto">
          <a:xfrm>
            <a:off x="1928813" y="1871663"/>
            <a:ext cx="5000625" cy="642937"/>
          </a:xfrm>
          <a:prstGeom prst="roundRect">
            <a:avLst>
              <a:gd name="adj" fmla="val 16667"/>
            </a:avLst>
          </a:prstGeom>
          <a:blipFill dpi="0" rotWithShape="1">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marL="609600" indent="-609600" eaLnBrk="0" hangingPunct="0">
              <a:spcBef>
                <a:spcPct val="20000"/>
              </a:spcBef>
              <a:spcAft>
                <a:spcPct val="20000"/>
              </a:spcAft>
              <a:buClr>
                <a:schemeClr val="bg2"/>
              </a:buClr>
              <a:buSzPct val="75000"/>
              <a:buFont typeface="Wingdings" pitchFamily="2" charset="2"/>
              <a:buChar char="n"/>
              <a:defRPr sz="3200" b="1">
                <a:solidFill>
                  <a:schemeClr val="tx1"/>
                </a:solidFill>
                <a:latin typeface="Times New Roman" pitchFamily="18" charset="0"/>
                <a:ea typeface="宋体" pitchFamily="2" charset="-122"/>
              </a:defRPr>
            </a:lvl1pPr>
            <a:lvl2pPr marL="742950" indent="-285750" eaLnBrk="0" hangingPunct="0">
              <a:spcBef>
                <a:spcPct val="20000"/>
              </a:spcBef>
              <a:spcAft>
                <a:spcPct val="20000"/>
              </a:spcAft>
              <a:buClr>
                <a:schemeClr val="bg2"/>
              </a:buClr>
              <a:buSzPct val="75000"/>
              <a:buFont typeface="Wingdings" pitchFamily="2" charset="2"/>
              <a:buChar char="¨"/>
              <a:defRPr sz="2800" b="1">
                <a:solidFill>
                  <a:schemeClr val="tx1"/>
                </a:solidFill>
                <a:latin typeface="Times New Roman" pitchFamily="18" charset="0"/>
                <a:ea typeface="宋体" pitchFamily="2" charset="-122"/>
              </a:defRPr>
            </a:lvl2pPr>
            <a:lvl3pPr marL="1143000" indent="-228600" eaLnBrk="0" hangingPunct="0">
              <a:spcBef>
                <a:spcPct val="20000"/>
              </a:spcBef>
              <a:spcAft>
                <a:spcPct val="20000"/>
              </a:spcAft>
              <a:buClr>
                <a:schemeClr val="bg2"/>
              </a:buClr>
              <a:buSzPct val="75000"/>
              <a:buFont typeface="Wingdings" pitchFamily="2" charset="2"/>
              <a:buChar char="n"/>
              <a:defRPr sz="2400" b="1">
                <a:solidFill>
                  <a:schemeClr val="tx1"/>
                </a:solidFill>
                <a:latin typeface="Times New Roman" pitchFamily="18" charset="0"/>
                <a:ea typeface="宋体" pitchFamily="2" charset="-122"/>
              </a:defRPr>
            </a:lvl3pPr>
            <a:lvl4pPr marL="1600200" indent="-228600" eaLnBrk="0" hangingPunct="0">
              <a:spcBef>
                <a:spcPct val="20000"/>
              </a:spcBef>
              <a:spcAft>
                <a:spcPct val="20000"/>
              </a:spcAft>
              <a:buClr>
                <a:schemeClr val="bg2"/>
              </a:buClr>
              <a:buSzPct val="75000"/>
              <a:buFont typeface="Wingdings" pitchFamily="2" charset="2"/>
              <a:buChar char="¨"/>
              <a:defRPr sz="2000" b="1">
                <a:solidFill>
                  <a:schemeClr val="tx1"/>
                </a:solidFill>
                <a:latin typeface="Times New Roman" pitchFamily="18" charset="0"/>
                <a:ea typeface="宋体" pitchFamily="2" charset="-122"/>
              </a:defRPr>
            </a:lvl4pPr>
            <a:lvl5pPr marL="2057400" indent="-228600" eaLnBrk="0"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5pPr>
            <a:lvl6pPr marL="25146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6pPr>
            <a:lvl7pPr marL="29718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7pPr>
            <a:lvl8pPr marL="34290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8pPr>
            <a:lvl9pPr marL="38862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9pPr>
          </a:lstStyle>
          <a:p>
            <a:pPr eaLnBrk="1" hangingPunct="1">
              <a:spcBef>
                <a:spcPct val="0"/>
              </a:spcBef>
              <a:spcAft>
                <a:spcPct val="0"/>
              </a:spcAft>
              <a:buClrTx/>
              <a:buSzTx/>
              <a:buFont typeface="Arial" pitchFamily="34" charset="0"/>
              <a:buNone/>
            </a:pPr>
            <a:r>
              <a:rPr lang="zh-CN" altLang="en-US" sz="2800">
                <a:solidFill>
                  <a:srgbClr val="FF6600"/>
                </a:solidFill>
                <a:latin typeface="Arial" pitchFamily="34" charset="0"/>
              </a:rPr>
              <a:t> </a:t>
            </a:r>
            <a:r>
              <a:rPr lang="en-US" altLang="zh-CN" sz="2800">
                <a:solidFill>
                  <a:srgbClr val="FF0000"/>
                </a:solidFill>
                <a:latin typeface="Arial" pitchFamily="34" charset="0"/>
              </a:rPr>
              <a:t>2</a:t>
            </a:r>
            <a:r>
              <a:rPr lang="zh-CN" altLang="en-US" sz="2800">
                <a:solidFill>
                  <a:srgbClr val="FF0000"/>
                </a:solidFill>
                <a:latin typeface="Arial" pitchFamily="34" charset="0"/>
              </a:rPr>
              <a:t>）</a:t>
            </a:r>
            <a:r>
              <a:rPr lang="zh-CN" altLang="en-US" sz="2800">
                <a:solidFill>
                  <a:schemeClr val="tx2"/>
                </a:solidFill>
                <a:latin typeface="Arial" pitchFamily="34" charset="0"/>
              </a:rPr>
              <a:t>非授权者重要信息</a:t>
            </a:r>
            <a:r>
              <a:rPr lang="zh-CN" altLang="en-US" sz="2800">
                <a:solidFill>
                  <a:srgbClr val="FF0000"/>
                </a:solidFill>
                <a:latin typeface="Arial" pitchFamily="34" charset="0"/>
              </a:rPr>
              <a:t>拿不到</a:t>
            </a:r>
            <a:endParaRPr lang="zh-CN" altLang="en-US" sz="2800">
              <a:solidFill>
                <a:srgbClr val="FF9900"/>
              </a:solidFill>
              <a:latin typeface="Arial" pitchFamily="34" charset="0"/>
            </a:endParaRPr>
          </a:p>
        </p:txBody>
      </p:sp>
      <p:sp>
        <p:nvSpPr>
          <p:cNvPr id="37893" name="圆角矩形 7"/>
          <p:cNvSpPr>
            <a:spLocks noChangeArrowheads="1"/>
          </p:cNvSpPr>
          <p:nvPr/>
        </p:nvSpPr>
        <p:spPr bwMode="auto">
          <a:xfrm>
            <a:off x="1928813" y="2600325"/>
            <a:ext cx="5000625" cy="642938"/>
          </a:xfrm>
          <a:prstGeom prst="roundRect">
            <a:avLst>
              <a:gd name="adj" fmla="val 16667"/>
            </a:avLst>
          </a:prstGeom>
          <a:blipFill dpi="0" rotWithShape="1">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marL="609600" indent="-609600" eaLnBrk="0" hangingPunct="0">
              <a:spcBef>
                <a:spcPct val="20000"/>
              </a:spcBef>
              <a:spcAft>
                <a:spcPct val="20000"/>
              </a:spcAft>
              <a:buClr>
                <a:schemeClr val="bg2"/>
              </a:buClr>
              <a:buSzPct val="75000"/>
              <a:buFont typeface="Wingdings" pitchFamily="2" charset="2"/>
              <a:buChar char="n"/>
              <a:defRPr sz="3200" b="1">
                <a:solidFill>
                  <a:schemeClr val="tx1"/>
                </a:solidFill>
                <a:latin typeface="Times New Roman" pitchFamily="18" charset="0"/>
                <a:ea typeface="宋体" pitchFamily="2" charset="-122"/>
              </a:defRPr>
            </a:lvl1pPr>
            <a:lvl2pPr marL="742950" indent="-285750" eaLnBrk="0" hangingPunct="0">
              <a:spcBef>
                <a:spcPct val="20000"/>
              </a:spcBef>
              <a:spcAft>
                <a:spcPct val="20000"/>
              </a:spcAft>
              <a:buClr>
                <a:schemeClr val="bg2"/>
              </a:buClr>
              <a:buSzPct val="75000"/>
              <a:buFont typeface="Wingdings" pitchFamily="2" charset="2"/>
              <a:buChar char="¨"/>
              <a:defRPr sz="2800" b="1">
                <a:solidFill>
                  <a:schemeClr val="tx1"/>
                </a:solidFill>
                <a:latin typeface="Times New Roman" pitchFamily="18" charset="0"/>
                <a:ea typeface="宋体" pitchFamily="2" charset="-122"/>
              </a:defRPr>
            </a:lvl2pPr>
            <a:lvl3pPr marL="1143000" indent="-228600" eaLnBrk="0" hangingPunct="0">
              <a:spcBef>
                <a:spcPct val="20000"/>
              </a:spcBef>
              <a:spcAft>
                <a:spcPct val="20000"/>
              </a:spcAft>
              <a:buClr>
                <a:schemeClr val="bg2"/>
              </a:buClr>
              <a:buSzPct val="75000"/>
              <a:buFont typeface="Wingdings" pitchFamily="2" charset="2"/>
              <a:buChar char="n"/>
              <a:defRPr sz="2400" b="1">
                <a:solidFill>
                  <a:schemeClr val="tx1"/>
                </a:solidFill>
                <a:latin typeface="Times New Roman" pitchFamily="18" charset="0"/>
                <a:ea typeface="宋体" pitchFamily="2" charset="-122"/>
              </a:defRPr>
            </a:lvl3pPr>
            <a:lvl4pPr marL="1600200" indent="-228600" eaLnBrk="0" hangingPunct="0">
              <a:spcBef>
                <a:spcPct val="20000"/>
              </a:spcBef>
              <a:spcAft>
                <a:spcPct val="20000"/>
              </a:spcAft>
              <a:buClr>
                <a:schemeClr val="bg2"/>
              </a:buClr>
              <a:buSzPct val="75000"/>
              <a:buFont typeface="Wingdings" pitchFamily="2" charset="2"/>
              <a:buChar char="¨"/>
              <a:defRPr sz="2000" b="1">
                <a:solidFill>
                  <a:schemeClr val="tx1"/>
                </a:solidFill>
                <a:latin typeface="Times New Roman" pitchFamily="18" charset="0"/>
                <a:ea typeface="宋体" pitchFamily="2" charset="-122"/>
              </a:defRPr>
            </a:lvl4pPr>
            <a:lvl5pPr marL="2057400" indent="-228600" eaLnBrk="0"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5pPr>
            <a:lvl6pPr marL="25146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6pPr>
            <a:lvl7pPr marL="29718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7pPr>
            <a:lvl8pPr marL="34290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8pPr>
            <a:lvl9pPr marL="38862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9pPr>
          </a:lstStyle>
          <a:p>
            <a:pPr eaLnBrk="1" hangingPunct="1">
              <a:buFont typeface="Wingdings" pitchFamily="2" charset="2"/>
              <a:buNone/>
            </a:pPr>
            <a:r>
              <a:rPr lang="zh-CN" altLang="en-US" sz="2800">
                <a:solidFill>
                  <a:srgbClr val="FF6600"/>
                </a:solidFill>
                <a:latin typeface="Arial" pitchFamily="34" charset="0"/>
              </a:rPr>
              <a:t> </a:t>
            </a:r>
            <a:r>
              <a:rPr lang="en-US" altLang="zh-CN" sz="2800">
                <a:solidFill>
                  <a:srgbClr val="FF0000"/>
                </a:solidFill>
                <a:latin typeface="Arial" pitchFamily="34" charset="0"/>
              </a:rPr>
              <a:t>3</a:t>
            </a:r>
            <a:r>
              <a:rPr lang="zh-CN" altLang="en-US" sz="2800">
                <a:solidFill>
                  <a:srgbClr val="FF0000"/>
                </a:solidFill>
                <a:latin typeface="Arial" pitchFamily="34" charset="0"/>
              </a:rPr>
              <a:t>）</a:t>
            </a:r>
            <a:r>
              <a:rPr lang="zh-CN" altLang="en-US" sz="2800">
                <a:solidFill>
                  <a:schemeClr val="tx2"/>
                </a:solidFill>
                <a:latin typeface="Arial" pitchFamily="34" charset="0"/>
              </a:rPr>
              <a:t>窃取保密信息</a:t>
            </a:r>
            <a:r>
              <a:rPr lang="zh-CN" altLang="en-US" sz="2800">
                <a:solidFill>
                  <a:srgbClr val="FF0000"/>
                </a:solidFill>
                <a:latin typeface="Arial" pitchFamily="34" charset="0"/>
              </a:rPr>
              <a:t>看不懂</a:t>
            </a:r>
            <a:endParaRPr lang="zh-CN" altLang="en-US" sz="2800">
              <a:solidFill>
                <a:srgbClr val="FFFF00"/>
              </a:solidFill>
              <a:latin typeface="Arial" pitchFamily="34" charset="0"/>
            </a:endParaRPr>
          </a:p>
        </p:txBody>
      </p:sp>
      <p:sp>
        <p:nvSpPr>
          <p:cNvPr id="37894" name="圆角矩形 9"/>
          <p:cNvSpPr>
            <a:spLocks noChangeArrowheads="1"/>
          </p:cNvSpPr>
          <p:nvPr/>
        </p:nvSpPr>
        <p:spPr bwMode="auto">
          <a:xfrm>
            <a:off x="1928813" y="3328988"/>
            <a:ext cx="5000625" cy="642937"/>
          </a:xfrm>
          <a:prstGeom prst="roundRect">
            <a:avLst>
              <a:gd name="adj" fmla="val 16667"/>
            </a:avLst>
          </a:prstGeom>
          <a:blipFill dpi="0" rotWithShape="1">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marL="609600" indent="-609600" eaLnBrk="0" hangingPunct="0">
              <a:spcBef>
                <a:spcPct val="20000"/>
              </a:spcBef>
              <a:spcAft>
                <a:spcPct val="20000"/>
              </a:spcAft>
              <a:buClr>
                <a:schemeClr val="bg2"/>
              </a:buClr>
              <a:buSzPct val="75000"/>
              <a:buFont typeface="Wingdings" pitchFamily="2" charset="2"/>
              <a:buChar char="n"/>
              <a:defRPr sz="3200" b="1">
                <a:solidFill>
                  <a:schemeClr val="tx1"/>
                </a:solidFill>
                <a:latin typeface="Times New Roman" pitchFamily="18" charset="0"/>
                <a:ea typeface="宋体" pitchFamily="2" charset="-122"/>
              </a:defRPr>
            </a:lvl1pPr>
            <a:lvl2pPr marL="742950" indent="-285750" eaLnBrk="0" hangingPunct="0">
              <a:spcBef>
                <a:spcPct val="20000"/>
              </a:spcBef>
              <a:spcAft>
                <a:spcPct val="20000"/>
              </a:spcAft>
              <a:buClr>
                <a:schemeClr val="bg2"/>
              </a:buClr>
              <a:buSzPct val="75000"/>
              <a:buFont typeface="Wingdings" pitchFamily="2" charset="2"/>
              <a:buChar char="¨"/>
              <a:defRPr sz="2800" b="1">
                <a:solidFill>
                  <a:schemeClr val="tx1"/>
                </a:solidFill>
                <a:latin typeface="Times New Roman" pitchFamily="18" charset="0"/>
                <a:ea typeface="宋体" pitchFamily="2" charset="-122"/>
              </a:defRPr>
            </a:lvl2pPr>
            <a:lvl3pPr marL="1143000" indent="-228600" eaLnBrk="0" hangingPunct="0">
              <a:spcBef>
                <a:spcPct val="20000"/>
              </a:spcBef>
              <a:spcAft>
                <a:spcPct val="20000"/>
              </a:spcAft>
              <a:buClr>
                <a:schemeClr val="bg2"/>
              </a:buClr>
              <a:buSzPct val="75000"/>
              <a:buFont typeface="Wingdings" pitchFamily="2" charset="2"/>
              <a:buChar char="n"/>
              <a:defRPr sz="2400" b="1">
                <a:solidFill>
                  <a:schemeClr val="tx1"/>
                </a:solidFill>
                <a:latin typeface="Times New Roman" pitchFamily="18" charset="0"/>
                <a:ea typeface="宋体" pitchFamily="2" charset="-122"/>
              </a:defRPr>
            </a:lvl3pPr>
            <a:lvl4pPr marL="1600200" indent="-228600" eaLnBrk="0" hangingPunct="0">
              <a:spcBef>
                <a:spcPct val="20000"/>
              </a:spcBef>
              <a:spcAft>
                <a:spcPct val="20000"/>
              </a:spcAft>
              <a:buClr>
                <a:schemeClr val="bg2"/>
              </a:buClr>
              <a:buSzPct val="75000"/>
              <a:buFont typeface="Wingdings" pitchFamily="2" charset="2"/>
              <a:buChar char="¨"/>
              <a:defRPr sz="2000" b="1">
                <a:solidFill>
                  <a:schemeClr val="tx1"/>
                </a:solidFill>
                <a:latin typeface="Times New Roman" pitchFamily="18" charset="0"/>
                <a:ea typeface="宋体" pitchFamily="2" charset="-122"/>
              </a:defRPr>
            </a:lvl4pPr>
            <a:lvl5pPr marL="2057400" indent="-228600" eaLnBrk="0"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5pPr>
            <a:lvl6pPr marL="25146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6pPr>
            <a:lvl7pPr marL="29718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7pPr>
            <a:lvl8pPr marL="34290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8pPr>
            <a:lvl9pPr marL="38862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9pPr>
          </a:lstStyle>
          <a:p>
            <a:pPr eaLnBrk="1" hangingPunct="1">
              <a:buFont typeface="Arial" pitchFamily="34" charset="0"/>
              <a:buNone/>
            </a:pPr>
            <a:r>
              <a:rPr lang="zh-CN" altLang="en-US" sz="2800" dirty="0">
                <a:solidFill>
                  <a:srgbClr val="FF0000"/>
                </a:solidFill>
                <a:latin typeface="Arial" pitchFamily="34" charset="0"/>
              </a:rPr>
              <a:t> </a:t>
            </a:r>
            <a:r>
              <a:rPr lang="en-US" altLang="zh-CN" sz="2800" dirty="0">
                <a:solidFill>
                  <a:srgbClr val="FF0000"/>
                </a:solidFill>
                <a:latin typeface="Arial" pitchFamily="34" charset="0"/>
              </a:rPr>
              <a:t>4</a:t>
            </a:r>
            <a:r>
              <a:rPr lang="zh-CN" altLang="en-US" sz="2800" dirty="0">
                <a:solidFill>
                  <a:srgbClr val="FF0000"/>
                </a:solidFill>
                <a:latin typeface="Arial" pitchFamily="34" charset="0"/>
              </a:rPr>
              <a:t>）</a:t>
            </a:r>
            <a:r>
              <a:rPr lang="zh-CN" altLang="en-US" sz="2800" dirty="0">
                <a:solidFill>
                  <a:srgbClr val="000000"/>
                </a:solidFill>
                <a:latin typeface="Arial" pitchFamily="34" charset="0"/>
              </a:rPr>
              <a:t>系统和信息篡</a:t>
            </a:r>
            <a:r>
              <a:rPr lang="zh-CN" altLang="en-US" sz="2800" dirty="0">
                <a:solidFill>
                  <a:srgbClr val="C00000"/>
                </a:solidFill>
                <a:latin typeface="Arial" pitchFamily="34" charset="0"/>
              </a:rPr>
              <a:t>改</a:t>
            </a:r>
            <a:r>
              <a:rPr lang="zh-CN" altLang="en-US" sz="2800" dirty="0">
                <a:solidFill>
                  <a:srgbClr val="FF0000"/>
                </a:solidFill>
                <a:latin typeface="Arial" pitchFamily="34" charset="0"/>
              </a:rPr>
              <a:t>不了</a:t>
            </a:r>
          </a:p>
        </p:txBody>
      </p:sp>
      <p:sp>
        <p:nvSpPr>
          <p:cNvPr id="37895" name="圆角矩形 10"/>
          <p:cNvSpPr>
            <a:spLocks noChangeArrowheads="1"/>
          </p:cNvSpPr>
          <p:nvPr/>
        </p:nvSpPr>
        <p:spPr bwMode="auto">
          <a:xfrm>
            <a:off x="1928813" y="4057650"/>
            <a:ext cx="5000625" cy="642938"/>
          </a:xfrm>
          <a:prstGeom prst="roundRect">
            <a:avLst>
              <a:gd name="adj" fmla="val 16667"/>
            </a:avLst>
          </a:prstGeom>
          <a:blipFill dpi="0" rotWithShape="1">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marL="609600" indent="-609600" eaLnBrk="0" hangingPunct="0">
              <a:spcBef>
                <a:spcPct val="20000"/>
              </a:spcBef>
              <a:spcAft>
                <a:spcPct val="20000"/>
              </a:spcAft>
              <a:buClr>
                <a:schemeClr val="bg2"/>
              </a:buClr>
              <a:buSzPct val="75000"/>
              <a:buFont typeface="Wingdings" pitchFamily="2" charset="2"/>
              <a:buChar char="n"/>
              <a:defRPr sz="3200" b="1">
                <a:solidFill>
                  <a:schemeClr val="tx1"/>
                </a:solidFill>
                <a:latin typeface="Times New Roman" pitchFamily="18" charset="0"/>
                <a:ea typeface="宋体" pitchFamily="2" charset="-122"/>
              </a:defRPr>
            </a:lvl1pPr>
            <a:lvl2pPr marL="742950" indent="-285750" eaLnBrk="0" hangingPunct="0">
              <a:spcBef>
                <a:spcPct val="20000"/>
              </a:spcBef>
              <a:spcAft>
                <a:spcPct val="20000"/>
              </a:spcAft>
              <a:buClr>
                <a:schemeClr val="bg2"/>
              </a:buClr>
              <a:buSzPct val="75000"/>
              <a:buFont typeface="Wingdings" pitchFamily="2" charset="2"/>
              <a:buChar char="¨"/>
              <a:defRPr sz="2800" b="1">
                <a:solidFill>
                  <a:schemeClr val="tx1"/>
                </a:solidFill>
                <a:latin typeface="Times New Roman" pitchFamily="18" charset="0"/>
                <a:ea typeface="宋体" pitchFamily="2" charset="-122"/>
              </a:defRPr>
            </a:lvl2pPr>
            <a:lvl3pPr marL="1143000" indent="-228600" eaLnBrk="0" hangingPunct="0">
              <a:spcBef>
                <a:spcPct val="20000"/>
              </a:spcBef>
              <a:spcAft>
                <a:spcPct val="20000"/>
              </a:spcAft>
              <a:buClr>
                <a:schemeClr val="bg2"/>
              </a:buClr>
              <a:buSzPct val="75000"/>
              <a:buFont typeface="Wingdings" pitchFamily="2" charset="2"/>
              <a:buChar char="n"/>
              <a:defRPr sz="2400" b="1">
                <a:solidFill>
                  <a:schemeClr val="tx1"/>
                </a:solidFill>
                <a:latin typeface="Times New Roman" pitchFamily="18" charset="0"/>
                <a:ea typeface="宋体" pitchFamily="2" charset="-122"/>
              </a:defRPr>
            </a:lvl3pPr>
            <a:lvl4pPr marL="1600200" indent="-228600" eaLnBrk="0" hangingPunct="0">
              <a:spcBef>
                <a:spcPct val="20000"/>
              </a:spcBef>
              <a:spcAft>
                <a:spcPct val="20000"/>
              </a:spcAft>
              <a:buClr>
                <a:schemeClr val="bg2"/>
              </a:buClr>
              <a:buSzPct val="75000"/>
              <a:buFont typeface="Wingdings" pitchFamily="2" charset="2"/>
              <a:buChar char="¨"/>
              <a:defRPr sz="2000" b="1">
                <a:solidFill>
                  <a:schemeClr val="tx1"/>
                </a:solidFill>
                <a:latin typeface="Times New Roman" pitchFamily="18" charset="0"/>
                <a:ea typeface="宋体" pitchFamily="2" charset="-122"/>
              </a:defRPr>
            </a:lvl4pPr>
            <a:lvl5pPr marL="2057400" indent="-228600" eaLnBrk="0"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5pPr>
            <a:lvl6pPr marL="25146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6pPr>
            <a:lvl7pPr marL="29718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7pPr>
            <a:lvl8pPr marL="34290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8pPr>
            <a:lvl9pPr marL="38862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9pPr>
          </a:lstStyle>
          <a:p>
            <a:pPr eaLnBrk="1" hangingPunct="1">
              <a:buFont typeface="Wingdings" pitchFamily="2" charset="2"/>
              <a:buNone/>
            </a:pPr>
            <a:r>
              <a:rPr lang="zh-CN" altLang="en-US" sz="2800" dirty="0">
                <a:solidFill>
                  <a:srgbClr val="FF0000"/>
                </a:solidFill>
                <a:latin typeface="Arial" pitchFamily="34" charset="0"/>
              </a:rPr>
              <a:t> </a:t>
            </a:r>
            <a:r>
              <a:rPr lang="en-US" altLang="zh-CN" sz="2800" dirty="0">
                <a:solidFill>
                  <a:srgbClr val="FF0000"/>
                </a:solidFill>
                <a:latin typeface="Arial" pitchFamily="34" charset="0"/>
              </a:rPr>
              <a:t>5</a:t>
            </a:r>
            <a:r>
              <a:rPr lang="zh-CN" altLang="en-US" sz="2800" dirty="0">
                <a:solidFill>
                  <a:srgbClr val="FF0000"/>
                </a:solidFill>
                <a:latin typeface="Arial" pitchFamily="34" charset="0"/>
              </a:rPr>
              <a:t>）</a:t>
            </a:r>
            <a:r>
              <a:rPr lang="zh-CN" altLang="en-US" sz="2800" dirty="0">
                <a:solidFill>
                  <a:srgbClr val="000000"/>
                </a:solidFill>
                <a:latin typeface="Arial" pitchFamily="34" charset="0"/>
              </a:rPr>
              <a:t>系统工作</a:t>
            </a:r>
            <a:r>
              <a:rPr lang="zh-CN" altLang="en-US" sz="2800" dirty="0">
                <a:solidFill>
                  <a:srgbClr val="FF0000"/>
                </a:solidFill>
                <a:latin typeface="Arial" pitchFamily="34" charset="0"/>
              </a:rPr>
              <a:t>瘫不成</a:t>
            </a:r>
            <a:endParaRPr lang="zh-CN" altLang="en-US" sz="2800" dirty="0">
              <a:solidFill>
                <a:srgbClr val="FFFF00"/>
              </a:solidFill>
              <a:latin typeface="Arial" pitchFamily="34" charset="0"/>
            </a:endParaRPr>
          </a:p>
        </p:txBody>
      </p:sp>
      <p:sp>
        <p:nvSpPr>
          <p:cNvPr id="37896" name="圆角矩形 11"/>
          <p:cNvSpPr>
            <a:spLocks noChangeArrowheads="1"/>
          </p:cNvSpPr>
          <p:nvPr/>
        </p:nvSpPr>
        <p:spPr bwMode="auto">
          <a:xfrm>
            <a:off x="1928813" y="4786313"/>
            <a:ext cx="5000625" cy="642937"/>
          </a:xfrm>
          <a:prstGeom prst="roundRect">
            <a:avLst>
              <a:gd name="adj" fmla="val 16667"/>
            </a:avLst>
          </a:prstGeom>
          <a:blipFill dpi="0" rotWithShape="1">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marL="609600" indent="-609600" eaLnBrk="0" hangingPunct="0">
              <a:spcBef>
                <a:spcPct val="20000"/>
              </a:spcBef>
              <a:spcAft>
                <a:spcPct val="20000"/>
              </a:spcAft>
              <a:buClr>
                <a:schemeClr val="bg2"/>
              </a:buClr>
              <a:buSzPct val="75000"/>
              <a:buFont typeface="Wingdings" pitchFamily="2" charset="2"/>
              <a:buChar char="n"/>
              <a:defRPr sz="3200" b="1">
                <a:solidFill>
                  <a:schemeClr val="tx1"/>
                </a:solidFill>
                <a:latin typeface="Times New Roman" pitchFamily="18" charset="0"/>
                <a:ea typeface="宋体" pitchFamily="2" charset="-122"/>
              </a:defRPr>
            </a:lvl1pPr>
            <a:lvl2pPr marL="742950" indent="-285750" eaLnBrk="0" hangingPunct="0">
              <a:spcBef>
                <a:spcPct val="20000"/>
              </a:spcBef>
              <a:spcAft>
                <a:spcPct val="20000"/>
              </a:spcAft>
              <a:buClr>
                <a:schemeClr val="bg2"/>
              </a:buClr>
              <a:buSzPct val="75000"/>
              <a:buFont typeface="Wingdings" pitchFamily="2" charset="2"/>
              <a:buChar char="¨"/>
              <a:defRPr sz="2800" b="1">
                <a:solidFill>
                  <a:schemeClr val="tx1"/>
                </a:solidFill>
                <a:latin typeface="Times New Roman" pitchFamily="18" charset="0"/>
                <a:ea typeface="宋体" pitchFamily="2" charset="-122"/>
              </a:defRPr>
            </a:lvl2pPr>
            <a:lvl3pPr marL="1143000" indent="-228600" eaLnBrk="0" hangingPunct="0">
              <a:spcBef>
                <a:spcPct val="20000"/>
              </a:spcBef>
              <a:spcAft>
                <a:spcPct val="20000"/>
              </a:spcAft>
              <a:buClr>
                <a:schemeClr val="bg2"/>
              </a:buClr>
              <a:buSzPct val="75000"/>
              <a:buFont typeface="Wingdings" pitchFamily="2" charset="2"/>
              <a:buChar char="n"/>
              <a:defRPr sz="2400" b="1">
                <a:solidFill>
                  <a:schemeClr val="tx1"/>
                </a:solidFill>
                <a:latin typeface="Times New Roman" pitchFamily="18" charset="0"/>
                <a:ea typeface="宋体" pitchFamily="2" charset="-122"/>
              </a:defRPr>
            </a:lvl3pPr>
            <a:lvl4pPr marL="1600200" indent="-228600" eaLnBrk="0" hangingPunct="0">
              <a:spcBef>
                <a:spcPct val="20000"/>
              </a:spcBef>
              <a:spcAft>
                <a:spcPct val="20000"/>
              </a:spcAft>
              <a:buClr>
                <a:schemeClr val="bg2"/>
              </a:buClr>
              <a:buSzPct val="75000"/>
              <a:buFont typeface="Wingdings" pitchFamily="2" charset="2"/>
              <a:buChar char="¨"/>
              <a:defRPr sz="2000" b="1">
                <a:solidFill>
                  <a:schemeClr val="tx1"/>
                </a:solidFill>
                <a:latin typeface="Times New Roman" pitchFamily="18" charset="0"/>
                <a:ea typeface="宋体" pitchFamily="2" charset="-122"/>
              </a:defRPr>
            </a:lvl4pPr>
            <a:lvl5pPr marL="2057400" indent="-228600" eaLnBrk="0"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5pPr>
            <a:lvl6pPr marL="25146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6pPr>
            <a:lvl7pPr marL="29718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7pPr>
            <a:lvl8pPr marL="34290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8pPr>
            <a:lvl9pPr marL="3886200" indent="-228600" eaLnBrk="0" fontAlgn="base" hangingPunct="0">
              <a:spcBef>
                <a:spcPct val="20000"/>
              </a:spcBef>
              <a:spcAft>
                <a:spcPct val="20000"/>
              </a:spcAft>
              <a:buClr>
                <a:schemeClr val="bg2"/>
              </a:buClr>
              <a:buFont typeface="Wingdings" pitchFamily="2" charset="2"/>
              <a:buChar char="§"/>
              <a:defRPr sz="2000" b="1">
                <a:solidFill>
                  <a:schemeClr val="tx1"/>
                </a:solidFill>
                <a:latin typeface="Times New Roman" pitchFamily="18" charset="0"/>
                <a:ea typeface="宋体" pitchFamily="2" charset="-122"/>
              </a:defRPr>
            </a:lvl9pPr>
          </a:lstStyle>
          <a:p>
            <a:pPr eaLnBrk="1" hangingPunct="1">
              <a:buFont typeface="Wingdings" pitchFamily="2" charset="2"/>
              <a:buNone/>
            </a:pPr>
            <a:r>
              <a:rPr lang="zh-CN" altLang="en-US" sz="2800">
                <a:solidFill>
                  <a:srgbClr val="FF0000"/>
                </a:solidFill>
                <a:latin typeface="Arial" pitchFamily="34" charset="0"/>
              </a:rPr>
              <a:t> </a:t>
            </a:r>
            <a:r>
              <a:rPr lang="en-US" altLang="zh-CN" sz="2800">
                <a:solidFill>
                  <a:srgbClr val="FF0000"/>
                </a:solidFill>
                <a:latin typeface="Arial" pitchFamily="34" charset="0"/>
              </a:rPr>
              <a:t>6</a:t>
            </a:r>
            <a:r>
              <a:rPr lang="zh-CN" altLang="en-US" sz="2800">
                <a:solidFill>
                  <a:srgbClr val="FF0000"/>
                </a:solidFill>
                <a:latin typeface="Arial" pitchFamily="34" charset="0"/>
              </a:rPr>
              <a:t>）</a:t>
            </a:r>
            <a:r>
              <a:rPr lang="zh-CN" altLang="en-US" sz="2800">
                <a:solidFill>
                  <a:srgbClr val="000000"/>
                </a:solidFill>
                <a:latin typeface="Arial" pitchFamily="34" charset="0"/>
              </a:rPr>
              <a:t>攻击行为</a:t>
            </a:r>
            <a:r>
              <a:rPr lang="zh-CN" altLang="en-US" sz="2800">
                <a:solidFill>
                  <a:srgbClr val="FF0000"/>
                </a:solidFill>
                <a:latin typeface="Arial" pitchFamily="34" charset="0"/>
              </a:rPr>
              <a:t>赖不掉</a:t>
            </a:r>
          </a:p>
        </p:txBody>
      </p:sp>
      <p:pic>
        <p:nvPicPr>
          <p:cNvPr id="37897" name="矩形 12"/>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2725" y="5595938"/>
            <a:ext cx="8297863"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73936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7"/>
          <p:cNvSpPr>
            <a:spLocks noChangeArrowheads="1"/>
          </p:cNvSpPr>
          <p:nvPr/>
        </p:nvSpPr>
        <p:spPr bwMode="auto">
          <a:xfrm>
            <a:off x="357158" y="1592796"/>
            <a:ext cx="8501122" cy="1857388"/>
          </a:xfrm>
          <a:prstGeom prst="roundRect">
            <a:avLst>
              <a:gd name="adj" fmla="val 16667"/>
            </a:avLst>
          </a:prstGeom>
          <a:gradFill rotWithShape="1">
            <a:gsLst>
              <a:gs pos="0">
                <a:schemeClr val="accent1">
                  <a:gamma/>
                  <a:tint val="21176"/>
                  <a:invGamma/>
                </a:schemeClr>
              </a:gs>
              <a:gs pos="100000">
                <a:schemeClr val="accent1">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lIns="540000" anchor="ctr"/>
          <a:lstStyle/>
          <a:p>
            <a:pPr eaLnBrk="1" hangingPunct="1">
              <a:spcBef>
                <a:spcPct val="20000"/>
              </a:spcBef>
              <a:buClr>
                <a:schemeClr val="hlink"/>
              </a:buClr>
              <a:buSzPct val="70000"/>
              <a:buFont typeface="Arial" charset="0"/>
              <a:buNone/>
              <a:defRPr/>
            </a:pPr>
            <a:r>
              <a:rPr lang="zh-CN" altLang="en-US" sz="2800" b="1" dirty="0">
                <a:ln>
                  <a:solidFill>
                    <a:srgbClr val="002060"/>
                  </a:solidFill>
                </a:ln>
                <a:solidFill>
                  <a:srgbClr val="002060"/>
                </a:solidFill>
                <a:latin typeface="黑体" pitchFamily="2" charset="-122"/>
                <a:ea typeface="黑体" pitchFamily="2" charset="-122"/>
              </a:rPr>
              <a:t>信息系统云化是指其信息处理流程在云计算中心完成。因此云计算中心负有安全保障责任，也有信息系统用户的行为安全责任</a:t>
            </a:r>
            <a:r>
              <a:rPr lang="zh-CN" altLang="en-US" sz="2800" dirty="0">
                <a:ln>
                  <a:solidFill>
                    <a:srgbClr val="C00000"/>
                  </a:solidFill>
                </a:ln>
                <a:solidFill>
                  <a:srgbClr val="C00000"/>
                </a:solidFill>
                <a:latin typeface="微软雅黑" pitchFamily="34" charset="-122"/>
                <a:ea typeface="微软雅黑" pitchFamily="34" charset="-122"/>
                <a:cs typeface="Times New Roman" pitchFamily="18" charset="0"/>
              </a:rPr>
              <a:t>（宾馆模式）</a:t>
            </a:r>
            <a:endParaRPr lang="zh-CN" altLang="en-US" sz="2800" dirty="0">
              <a:ln>
                <a:solidFill>
                  <a:srgbClr val="002060"/>
                </a:solidFill>
              </a:ln>
              <a:solidFill>
                <a:srgbClr val="002060"/>
              </a:solidFill>
              <a:latin typeface="黑体" pitchFamily="2" charset="-122"/>
              <a:ea typeface="黑体" pitchFamily="2" charset="-122"/>
            </a:endParaRPr>
          </a:p>
        </p:txBody>
      </p:sp>
      <p:sp>
        <p:nvSpPr>
          <p:cNvPr id="15" name="AutoShape 7"/>
          <p:cNvSpPr>
            <a:spLocks noChangeArrowheads="1"/>
          </p:cNvSpPr>
          <p:nvPr/>
        </p:nvSpPr>
        <p:spPr bwMode="auto">
          <a:xfrm>
            <a:off x="357158" y="3879952"/>
            <a:ext cx="8501122" cy="1857388"/>
          </a:xfrm>
          <a:prstGeom prst="roundRect">
            <a:avLst>
              <a:gd name="adj" fmla="val 16667"/>
            </a:avLst>
          </a:prstGeom>
          <a:gradFill rotWithShape="1">
            <a:gsLst>
              <a:gs pos="0">
                <a:schemeClr val="accent1">
                  <a:gamma/>
                  <a:tint val="21176"/>
                  <a:invGamma/>
                </a:schemeClr>
              </a:gs>
              <a:gs pos="100000">
                <a:schemeClr val="accent1">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lIns="540000" anchor="ctr"/>
          <a:lstStyle/>
          <a:p>
            <a:pPr eaLnBrk="1" hangingPunct="1">
              <a:spcBef>
                <a:spcPct val="20000"/>
              </a:spcBef>
              <a:buClr>
                <a:schemeClr val="hlink"/>
              </a:buClr>
              <a:buSzPct val="70000"/>
              <a:buFont typeface="Arial" panose="020B0604020202020204" pitchFamily="34" charset="0"/>
              <a:buNone/>
              <a:defRPr/>
            </a:pPr>
            <a:r>
              <a:rPr lang="zh-CN" altLang="en-US" sz="2800" b="1" dirty="0">
                <a:ln>
                  <a:solidFill>
                    <a:srgbClr val="002060"/>
                  </a:solidFill>
                </a:ln>
                <a:solidFill>
                  <a:srgbClr val="002060"/>
                </a:solidFill>
                <a:latin typeface="黑体" pitchFamily="2" charset="-122"/>
                <a:ea typeface="黑体" pitchFamily="2" charset="-122"/>
              </a:rPr>
              <a:t>云计算中心可以同时运行多个不同安全级别的信息系统。云计算中心安全级别不低于承运最高等级信息系统的级别</a:t>
            </a:r>
          </a:p>
        </p:txBody>
      </p:sp>
      <p:sp>
        <p:nvSpPr>
          <p:cNvPr id="4" name="Text Box 73"/>
          <p:cNvSpPr txBox="1">
            <a:spLocks noChangeArrowheads="1"/>
          </p:cNvSpPr>
          <p:nvPr/>
        </p:nvSpPr>
        <p:spPr bwMode="auto">
          <a:xfrm>
            <a:off x="827584" y="48559"/>
            <a:ext cx="4225925"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sz="2800" b="1" dirty="0">
                <a:ln>
                  <a:solidFill>
                    <a:srgbClr val="C00000"/>
                  </a:solidFill>
                </a:ln>
                <a:solidFill>
                  <a:srgbClr val="C00000"/>
                </a:solidFill>
                <a:latin typeface="Times New Roman" pitchFamily="18" charset="0"/>
                <a:ea typeface="黑体" pitchFamily="2" charset="-122"/>
                <a:cs typeface="Times New Roman" pitchFamily="18" charset="0"/>
              </a:rPr>
              <a:t>可信的云计算安全框架</a:t>
            </a:r>
          </a:p>
        </p:txBody>
      </p:sp>
    </p:spTree>
    <p:extLst>
      <p:ext uri="{BB962C8B-B14F-4D97-AF65-F5344CB8AC3E}">
        <p14:creationId xmlns:p14="http://schemas.microsoft.com/office/powerpoint/2010/main" xmlns="" val="457288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647564" y="1623138"/>
            <a:ext cx="7815242" cy="3784504"/>
          </a:xfrm>
          <a:prstGeom prst="roundRect">
            <a:avLst>
              <a:gd name="adj" fmla="val 16667"/>
            </a:avLst>
          </a:prstGeom>
          <a:gradFill rotWithShape="1">
            <a:gsLst>
              <a:gs pos="0">
                <a:schemeClr val="accent1">
                  <a:gamma/>
                  <a:tint val="21176"/>
                  <a:invGamma/>
                </a:schemeClr>
              </a:gs>
              <a:gs pos="100000">
                <a:schemeClr val="accent1">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lIns="540000" anchor="ctr"/>
          <a:lstStyle/>
          <a:p>
            <a:pPr>
              <a:defRPr/>
            </a:pPr>
            <a:r>
              <a:rPr lang="zh-CN" altLang="en-US" sz="2800" b="1" dirty="0" smtClean="0">
                <a:ln>
                  <a:solidFill>
                    <a:srgbClr val="002060"/>
                  </a:solidFill>
                </a:ln>
                <a:solidFill>
                  <a:srgbClr val="002060"/>
                </a:solidFill>
                <a:latin typeface="黑体" pitchFamily="2" charset="-122"/>
                <a:ea typeface="黑体" pitchFamily="2" charset="-122"/>
              </a:rPr>
              <a:t>云中心</a:t>
            </a:r>
            <a:r>
              <a:rPr lang="zh-CN" altLang="en-US" sz="2800" dirty="0">
                <a:ln>
                  <a:solidFill>
                    <a:srgbClr val="002060"/>
                  </a:solidFill>
                </a:ln>
                <a:solidFill>
                  <a:srgbClr val="002060"/>
                </a:solidFill>
                <a:latin typeface="黑体" pitchFamily="2" charset="-122"/>
                <a:ea typeface="黑体" pitchFamily="2" charset="-122"/>
              </a:rPr>
              <a:t>一般由</a:t>
            </a:r>
            <a:r>
              <a:rPr lang="zh-CN" altLang="en-US" sz="2800" dirty="0" smtClean="0">
                <a:ln>
                  <a:solidFill>
                    <a:srgbClr val="002060"/>
                  </a:solidFill>
                </a:ln>
                <a:solidFill>
                  <a:srgbClr val="002060"/>
                </a:solidFill>
                <a:latin typeface="黑体" pitchFamily="2" charset="-122"/>
                <a:ea typeface="黑体" pitchFamily="2" charset="-122"/>
              </a:rPr>
              <a:t>用户</a:t>
            </a:r>
            <a:r>
              <a:rPr lang="zh-CN" altLang="en-US" sz="2800" b="1" i="1" dirty="0" smtClean="0">
                <a:solidFill>
                  <a:srgbClr val="FF0000"/>
                </a:solidFill>
              </a:rPr>
              <a:t>网络接入</a:t>
            </a:r>
            <a:r>
              <a:rPr lang="zh-CN" altLang="en-US" sz="2800" b="1" dirty="0" smtClean="0"/>
              <a:t>、</a:t>
            </a:r>
            <a:r>
              <a:rPr lang="zh-CN" altLang="en-US" sz="2800" b="1" i="1" dirty="0" smtClean="0">
                <a:solidFill>
                  <a:srgbClr val="FF0000"/>
                </a:solidFill>
              </a:rPr>
              <a:t>访问</a:t>
            </a:r>
            <a:r>
              <a:rPr lang="zh-CN" altLang="en-US" sz="2800" b="1" i="1" dirty="0">
                <a:solidFill>
                  <a:srgbClr val="FF0000"/>
                </a:solidFill>
              </a:rPr>
              <a:t>应用</a:t>
            </a:r>
            <a:r>
              <a:rPr lang="zh-CN" altLang="en-US" sz="2800" b="1" i="1" dirty="0" smtClean="0">
                <a:solidFill>
                  <a:srgbClr val="FF0000"/>
                </a:solidFill>
              </a:rPr>
              <a:t>边界</a:t>
            </a:r>
            <a:r>
              <a:rPr lang="zh-CN" altLang="en-US" sz="2800" b="1" dirty="0" smtClean="0"/>
              <a:t>、</a:t>
            </a:r>
            <a:r>
              <a:rPr lang="zh-CN" altLang="en-US" sz="2800" b="1" i="1" dirty="0" smtClean="0">
                <a:solidFill>
                  <a:srgbClr val="FF0000"/>
                </a:solidFill>
              </a:rPr>
              <a:t>计算环境</a:t>
            </a:r>
            <a:r>
              <a:rPr lang="zh-CN" altLang="en-US" sz="2800" b="1" dirty="0" smtClean="0"/>
              <a:t>和</a:t>
            </a:r>
            <a:r>
              <a:rPr lang="zh-CN" altLang="en-US" sz="2800" b="1" i="1" dirty="0" smtClean="0">
                <a:solidFill>
                  <a:srgbClr val="FF0000"/>
                </a:solidFill>
              </a:rPr>
              <a:t>管理平台</a:t>
            </a:r>
            <a:r>
              <a:rPr lang="zh-CN" altLang="en-US" sz="2800" dirty="0" smtClean="0">
                <a:ln>
                  <a:solidFill>
                    <a:srgbClr val="002060"/>
                  </a:solidFill>
                </a:ln>
                <a:solidFill>
                  <a:srgbClr val="002060"/>
                </a:solidFill>
                <a:latin typeface="黑体" pitchFamily="2" charset="-122"/>
                <a:ea typeface="黑体" pitchFamily="2" charset="-122"/>
              </a:rPr>
              <a:t>组成（</a:t>
            </a:r>
            <a:r>
              <a:rPr lang="zh-CN" altLang="en-US" sz="2800" dirty="0">
                <a:ln>
                  <a:solidFill>
                    <a:srgbClr val="002060"/>
                  </a:solidFill>
                </a:ln>
                <a:solidFill>
                  <a:srgbClr val="002060"/>
                </a:solidFill>
                <a:latin typeface="黑体" pitchFamily="2" charset="-122"/>
                <a:ea typeface="黑体" pitchFamily="2" charset="-122"/>
              </a:rPr>
              <a:t>如下图所示</a:t>
            </a:r>
            <a:r>
              <a:rPr lang="zh-CN" altLang="en-US" sz="2800" dirty="0" smtClean="0">
                <a:ln>
                  <a:solidFill>
                    <a:srgbClr val="002060"/>
                  </a:solidFill>
                </a:ln>
                <a:solidFill>
                  <a:srgbClr val="002060"/>
                </a:solidFill>
                <a:latin typeface="黑体" pitchFamily="2" charset="-122"/>
                <a:ea typeface="黑体" pitchFamily="2" charset="-122"/>
              </a:rPr>
              <a:t>），可</a:t>
            </a:r>
            <a:r>
              <a:rPr lang="zh-CN" altLang="en-US" sz="2800" dirty="0">
                <a:ln>
                  <a:solidFill>
                    <a:srgbClr val="002060"/>
                  </a:solidFill>
                </a:ln>
                <a:solidFill>
                  <a:srgbClr val="002060"/>
                </a:solidFill>
                <a:latin typeface="黑体" pitchFamily="2" charset="-122"/>
                <a:ea typeface="黑体" pitchFamily="2" charset="-122"/>
              </a:rPr>
              <a:t>形成虚拟应用、虚拟计算节点以及虚拟（逻辑）计算环境，由此构建可信计算安全主体结构</a:t>
            </a:r>
          </a:p>
        </p:txBody>
      </p:sp>
      <p:sp>
        <p:nvSpPr>
          <p:cNvPr id="3" name="Text Box 73"/>
          <p:cNvSpPr txBox="1">
            <a:spLocks noChangeArrowheads="1"/>
          </p:cNvSpPr>
          <p:nvPr/>
        </p:nvSpPr>
        <p:spPr bwMode="auto">
          <a:xfrm>
            <a:off x="827584" y="48559"/>
            <a:ext cx="4225925"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sz="2800" b="1" dirty="0">
                <a:ln>
                  <a:solidFill>
                    <a:srgbClr val="C00000"/>
                  </a:solidFill>
                </a:ln>
                <a:solidFill>
                  <a:srgbClr val="C00000"/>
                </a:solidFill>
                <a:latin typeface="Times New Roman" pitchFamily="18" charset="0"/>
                <a:ea typeface="黑体" pitchFamily="2" charset="-122"/>
                <a:cs typeface="Times New Roman" pitchFamily="18" charset="0"/>
              </a:rPr>
              <a:t>可信的云计算安全框架</a:t>
            </a:r>
          </a:p>
        </p:txBody>
      </p:sp>
    </p:spTree>
    <p:extLst>
      <p:ext uri="{BB962C8B-B14F-4D97-AF65-F5344CB8AC3E}">
        <p14:creationId xmlns:p14="http://schemas.microsoft.com/office/powerpoint/2010/main" xmlns="" val="7015370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7272338" y="1484313"/>
            <a:ext cx="1871662" cy="5156200"/>
          </a:xfrm>
          <a:prstGeom prst="rect">
            <a:avLst/>
          </a:prstGeom>
          <a:solidFill>
            <a:schemeClr val="accent1"/>
          </a:solidFill>
          <a:ln w="9525">
            <a:solidFill>
              <a:schemeClr val="tx1"/>
            </a:solidFill>
            <a:miter lim="800000"/>
            <a:headEnd/>
            <a:tailEnd/>
          </a:ln>
        </p:spPr>
        <p:txBody>
          <a:bodyPr wrap="none" anchorCtr="1"/>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400" b="1" dirty="0">
                <a:latin typeface="Garamond" pitchFamily="18" charset="0"/>
              </a:rPr>
              <a:t> </a:t>
            </a:r>
            <a:r>
              <a:rPr lang="zh-CN" altLang="en-US" sz="2000" dirty="0">
                <a:ln>
                  <a:solidFill>
                    <a:srgbClr val="002060"/>
                  </a:solidFill>
                </a:ln>
                <a:solidFill>
                  <a:srgbClr val="002060"/>
                </a:solidFill>
                <a:latin typeface="黑体" pitchFamily="2" charset="-122"/>
                <a:ea typeface="黑体" pitchFamily="2" charset="-122"/>
              </a:rPr>
              <a:t>服务管理员 </a:t>
            </a:r>
          </a:p>
        </p:txBody>
      </p:sp>
      <p:sp>
        <p:nvSpPr>
          <p:cNvPr id="59395" name="Rectangle 3"/>
          <p:cNvSpPr>
            <a:spLocks noChangeArrowheads="1"/>
          </p:cNvSpPr>
          <p:nvPr/>
        </p:nvSpPr>
        <p:spPr bwMode="auto">
          <a:xfrm>
            <a:off x="2700338" y="2997200"/>
            <a:ext cx="3959225" cy="1008063"/>
          </a:xfrm>
          <a:prstGeom prst="rect">
            <a:avLst/>
          </a:prstGeom>
          <a:solidFill>
            <a:schemeClr val="accent1"/>
          </a:solidFill>
          <a:ln w="9525">
            <a:solidFill>
              <a:schemeClr val="tx1"/>
            </a:solidFill>
            <a:miter lim="800000"/>
            <a:headEnd/>
            <a:tailEnd/>
          </a:ln>
        </p:spPr>
        <p:txBody>
          <a:bodyPr wrap="none" anchorCtr="1"/>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400" b="1">
                <a:latin typeface="Garamond" pitchFamily="18" charset="0"/>
              </a:rPr>
              <a:t> 平台层 </a:t>
            </a:r>
          </a:p>
        </p:txBody>
      </p:sp>
      <p:sp>
        <p:nvSpPr>
          <p:cNvPr id="59396" name="Rectangle 4"/>
          <p:cNvSpPr>
            <a:spLocks noChangeArrowheads="1"/>
          </p:cNvSpPr>
          <p:nvPr/>
        </p:nvSpPr>
        <p:spPr bwMode="auto">
          <a:xfrm>
            <a:off x="2700338" y="1557338"/>
            <a:ext cx="3959225" cy="1008062"/>
          </a:xfrm>
          <a:prstGeom prst="rect">
            <a:avLst/>
          </a:prstGeom>
          <a:solidFill>
            <a:schemeClr val="accent1"/>
          </a:solidFill>
          <a:ln w="9525">
            <a:solidFill>
              <a:schemeClr val="tx1"/>
            </a:solidFill>
            <a:miter lim="800000"/>
            <a:headEnd/>
            <a:tailEnd/>
          </a:ln>
        </p:spPr>
        <p:txBody>
          <a:bodyPr wrap="none" anchorCtr="1"/>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400" b="1" dirty="0">
                <a:latin typeface="Garamond" pitchFamily="18" charset="0"/>
              </a:rPr>
              <a:t> </a:t>
            </a:r>
            <a:r>
              <a:rPr lang="zh-CN" altLang="en-US" sz="2800" dirty="0">
                <a:ln>
                  <a:solidFill>
                    <a:srgbClr val="002060"/>
                  </a:solidFill>
                </a:ln>
                <a:solidFill>
                  <a:srgbClr val="002060"/>
                </a:solidFill>
                <a:latin typeface="黑体" pitchFamily="2" charset="-122"/>
                <a:ea typeface="黑体" pitchFamily="2" charset="-122"/>
              </a:rPr>
              <a:t>软件应用层 </a:t>
            </a:r>
          </a:p>
        </p:txBody>
      </p:sp>
      <p:sp>
        <p:nvSpPr>
          <p:cNvPr id="59397" name="Text Box 6"/>
          <p:cNvSpPr txBox="1">
            <a:spLocks noChangeArrowheads="1"/>
          </p:cNvSpPr>
          <p:nvPr/>
        </p:nvSpPr>
        <p:spPr bwMode="auto">
          <a:xfrm>
            <a:off x="185422" y="1268413"/>
            <a:ext cx="492443" cy="1368425"/>
          </a:xfrm>
          <a:prstGeom prst="rect">
            <a:avLst/>
          </a:prstGeom>
          <a:solidFill>
            <a:schemeClr val="accent1"/>
          </a:solid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000" dirty="0" smtClean="0">
                <a:ln>
                  <a:solidFill>
                    <a:srgbClr val="002060"/>
                  </a:solidFill>
                </a:ln>
                <a:solidFill>
                  <a:srgbClr val="002060"/>
                </a:solidFill>
                <a:latin typeface="黑体" pitchFamily="2" charset="-122"/>
                <a:ea typeface="黑体" pitchFamily="2" charset="-122"/>
              </a:rPr>
              <a:t>用</a:t>
            </a:r>
            <a:endParaRPr lang="en-US" altLang="zh-CN" sz="2000" dirty="0" smtClean="0">
              <a:ln>
                <a:solidFill>
                  <a:srgbClr val="002060"/>
                </a:solidFill>
              </a:ln>
              <a:solidFill>
                <a:srgbClr val="002060"/>
              </a:solidFill>
              <a:latin typeface="黑体" pitchFamily="2" charset="-122"/>
              <a:ea typeface="黑体" pitchFamily="2" charset="-122"/>
            </a:endParaRPr>
          </a:p>
          <a:p>
            <a:pPr algn="ctr" eaLnBrk="1" hangingPunct="1">
              <a:buFont typeface="Arial" charset="0"/>
              <a:buNone/>
            </a:pPr>
            <a:r>
              <a:rPr lang="zh-CN" altLang="en-US" sz="2000" dirty="0" smtClean="0">
                <a:ln>
                  <a:solidFill>
                    <a:srgbClr val="002060"/>
                  </a:solidFill>
                </a:ln>
                <a:solidFill>
                  <a:srgbClr val="002060"/>
                </a:solidFill>
                <a:latin typeface="黑体" pitchFamily="2" charset="-122"/>
                <a:ea typeface="黑体" pitchFamily="2" charset="-122"/>
              </a:rPr>
              <a:t>户</a:t>
            </a:r>
            <a:endParaRPr lang="en-US" altLang="zh-CN" sz="2000" dirty="0" smtClean="0">
              <a:ln>
                <a:solidFill>
                  <a:srgbClr val="002060"/>
                </a:solidFill>
              </a:ln>
              <a:solidFill>
                <a:srgbClr val="002060"/>
              </a:solidFill>
              <a:latin typeface="黑体" pitchFamily="2" charset="-122"/>
              <a:ea typeface="黑体" pitchFamily="2" charset="-122"/>
            </a:endParaRPr>
          </a:p>
          <a:p>
            <a:pPr algn="ctr" eaLnBrk="1" hangingPunct="1">
              <a:buFont typeface="Arial" charset="0"/>
              <a:buNone/>
            </a:pPr>
            <a:r>
              <a:rPr lang="zh-CN" altLang="en-US" sz="2000" dirty="0" smtClean="0">
                <a:ln>
                  <a:solidFill>
                    <a:srgbClr val="002060"/>
                  </a:solidFill>
                </a:ln>
                <a:solidFill>
                  <a:srgbClr val="002060"/>
                </a:solidFill>
                <a:latin typeface="黑体" pitchFamily="2" charset="-122"/>
                <a:ea typeface="黑体" pitchFamily="2" charset="-122"/>
              </a:rPr>
              <a:t>终</a:t>
            </a:r>
            <a:endParaRPr lang="en-US" altLang="zh-CN" sz="2000" dirty="0" smtClean="0">
              <a:ln>
                <a:solidFill>
                  <a:srgbClr val="002060"/>
                </a:solidFill>
              </a:ln>
              <a:solidFill>
                <a:srgbClr val="002060"/>
              </a:solidFill>
              <a:latin typeface="黑体" pitchFamily="2" charset="-122"/>
              <a:ea typeface="黑体" pitchFamily="2" charset="-122"/>
            </a:endParaRPr>
          </a:p>
          <a:p>
            <a:pPr algn="ctr" eaLnBrk="1" hangingPunct="1">
              <a:buFont typeface="Arial" charset="0"/>
              <a:buNone/>
            </a:pPr>
            <a:r>
              <a:rPr lang="zh-CN" altLang="en-US" sz="2000" dirty="0" smtClean="0">
                <a:ln>
                  <a:solidFill>
                    <a:srgbClr val="002060"/>
                  </a:solidFill>
                </a:ln>
                <a:solidFill>
                  <a:srgbClr val="002060"/>
                </a:solidFill>
                <a:latin typeface="黑体" pitchFamily="2" charset="-122"/>
                <a:ea typeface="黑体" pitchFamily="2" charset="-122"/>
              </a:rPr>
              <a:t>端</a:t>
            </a:r>
            <a:endParaRPr lang="zh-CN" altLang="en-US" sz="2000" dirty="0">
              <a:ln>
                <a:solidFill>
                  <a:srgbClr val="002060"/>
                </a:solidFill>
              </a:ln>
              <a:solidFill>
                <a:srgbClr val="002060"/>
              </a:solidFill>
              <a:latin typeface="黑体" pitchFamily="2" charset="-122"/>
              <a:ea typeface="黑体" pitchFamily="2" charset="-122"/>
            </a:endParaRPr>
          </a:p>
        </p:txBody>
      </p:sp>
      <p:sp>
        <p:nvSpPr>
          <p:cNvPr id="59398" name="AutoShape 7"/>
          <p:cNvSpPr>
            <a:spLocks noChangeArrowheads="1"/>
          </p:cNvSpPr>
          <p:nvPr/>
        </p:nvSpPr>
        <p:spPr bwMode="auto">
          <a:xfrm>
            <a:off x="6659563" y="1989138"/>
            <a:ext cx="504825" cy="358775"/>
          </a:xfrm>
          <a:prstGeom prst="leftRightArrow">
            <a:avLst>
              <a:gd name="adj1" fmla="val 50000"/>
              <a:gd name="adj2" fmla="val 28142"/>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59399" name="AutoShape 8"/>
          <p:cNvSpPr>
            <a:spLocks noChangeArrowheads="1"/>
          </p:cNvSpPr>
          <p:nvPr/>
        </p:nvSpPr>
        <p:spPr bwMode="auto">
          <a:xfrm rot="5400000">
            <a:off x="4318794" y="4042569"/>
            <a:ext cx="433387" cy="358775"/>
          </a:xfrm>
          <a:prstGeom prst="leftRightArrow">
            <a:avLst>
              <a:gd name="adj1" fmla="val 50000"/>
              <a:gd name="adj2" fmla="val 24159"/>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59400" name="Rectangle 9"/>
          <p:cNvSpPr>
            <a:spLocks noChangeArrowheads="1"/>
          </p:cNvSpPr>
          <p:nvPr/>
        </p:nvSpPr>
        <p:spPr bwMode="auto">
          <a:xfrm>
            <a:off x="7308850" y="2708275"/>
            <a:ext cx="1584325" cy="601663"/>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000" dirty="0">
                <a:ln>
                  <a:solidFill>
                    <a:srgbClr val="002060"/>
                  </a:solidFill>
                </a:ln>
                <a:solidFill>
                  <a:srgbClr val="002060"/>
                </a:solidFill>
                <a:latin typeface="黑体" pitchFamily="2" charset="-122"/>
                <a:ea typeface="黑体" pitchFamily="2" charset="-122"/>
              </a:rPr>
              <a:t> 运维管理 </a:t>
            </a:r>
          </a:p>
        </p:txBody>
      </p:sp>
      <p:sp>
        <p:nvSpPr>
          <p:cNvPr id="59401" name="Text Box 10"/>
          <p:cNvSpPr txBox="1">
            <a:spLocks noChangeArrowheads="1"/>
          </p:cNvSpPr>
          <p:nvPr/>
        </p:nvSpPr>
        <p:spPr bwMode="auto">
          <a:xfrm>
            <a:off x="185422" y="5229225"/>
            <a:ext cx="492443" cy="1411288"/>
          </a:xfrm>
          <a:prstGeom prst="rect">
            <a:avLst/>
          </a:prstGeom>
          <a:solidFill>
            <a:schemeClr val="accent1"/>
          </a:solid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000" dirty="0" smtClean="0">
                <a:ln>
                  <a:solidFill>
                    <a:srgbClr val="002060"/>
                  </a:solidFill>
                </a:ln>
                <a:solidFill>
                  <a:srgbClr val="002060"/>
                </a:solidFill>
                <a:latin typeface="黑体" pitchFamily="2" charset="-122"/>
                <a:ea typeface="黑体" pitchFamily="2" charset="-122"/>
              </a:rPr>
              <a:t>用</a:t>
            </a:r>
            <a:endParaRPr lang="en-US" altLang="zh-CN" sz="2000" dirty="0" smtClean="0">
              <a:ln>
                <a:solidFill>
                  <a:srgbClr val="002060"/>
                </a:solidFill>
              </a:ln>
              <a:solidFill>
                <a:srgbClr val="002060"/>
              </a:solidFill>
              <a:latin typeface="黑体" pitchFamily="2" charset="-122"/>
              <a:ea typeface="黑体" pitchFamily="2" charset="-122"/>
            </a:endParaRPr>
          </a:p>
          <a:p>
            <a:pPr algn="ctr" eaLnBrk="1" hangingPunct="1">
              <a:buFont typeface="Arial" charset="0"/>
              <a:buNone/>
            </a:pPr>
            <a:r>
              <a:rPr lang="zh-CN" altLang="en-US" sz="2000" dirty="0" smtClean="0">
                <a:ln>
                  <a:solidFill>
                    <a:srgbClr val="002060"/>
                  </a:solidFill>
                </a:ln>
                <a:solidFill>
                  <a:srgbClr val="002060"/>
                </a:solidFill>
                <a:latin typeface="黑体" pitchFamily="2" charset="-122"/>
                <a:ea typeface="黑体" pitchFamily="2" charset="-122"/>
              </a:rPr>
              <a:t>户</a:t>
            </a:r>
            <a:endParaRPr lang="en-US" altLang="zh-CN" sz="2000" dirty="0" smtClean="0">
              <a:ln>
                <a:solidFill>
                  <a:srgbClr val="002060"/>
                </a:solidFill>
              </a:ln>
              <a:solidFill>
                <a:srgbClr val="002060"/>
              </a:solidFill>
              <a:latin typeface="黑体" pitchFamily="2" charset="-122"/>
              <a:ea typeface="黑体" pitchFamily="2" charset="-122"/>
            </a:endParaRPr>
          </a:p>
          <a:p>
            <a:pPr algn="ctr" eaLnBrk="1" hangingPunct="1">
              <a:buFont typeface="Arial" charset="0"/>
              <a:buNone/>
            </a:pPr>
            <a:r>
              <a:rPr lang="zh-CN" altLang="en-US" sz="2000" dirty="0" smtClean="0">
                <a:ln>
                  <a:solidFill>
                    <a:srgbClr val="002060"/>
                  </a:solidFill>
                </a:ln>
                <a:solidFill>
                  <a:srgbClr val="002060"/>
                </a:solidFill>
                <a:latin typeface="黑体" pitchFamily="2" charset="-122"/>
                <a:ea typeface="黑体" pitchFamily="2" charset="-122"/>
              </a:rPr>
              <a:t>终</a:t>
            </a:r>
            <a:endParaRPr lang="en-US" altLang="zh-CN" sz="2000" dirty="0" smtClean="0">
              <a:ln>
                <a:solidFill>
                  <a:srgbClr val="002060"/>
                </a:solidFill>
              </a:ln>
              <a:solidFill>
                <a:srgbClr val="002060"/>
              </a:solidFill>
              <a:latin typeface="黑体" pitchFamily="2" charset="-122"/>
              <a:ea typeface="黑体" pitchFamily="2" charset="-122"/>
            </a:endParaRPr>
          </a:p>
          <a:p>
            <a:pPr algn="ctr" eaLnBrk="1" hangingPunct="1">
              <a:buFont typeface="Arial" charset="0"/>
              <a:buNone/>
            </a:pPr>
            <a:r>
              <a:rPr lang="zh-CN" altLang="en-US" sz="2000" dirty="0" smtClean="0">
                <a:ln>
                  <a:solidFill>
                    <a:srgbClr val="002060"/>
                  </a:solidFill>
                </a:ln>
                <a:solidFill>
                  <a:srgbClr val="002060"/>
                </a:solidFill>
                <a:latin typeface="黑体" pitchFamily="2" charset="-122"/>
                <a:ea typeface="黑体" pitchFamily="2" charset="-122"/>
              </a:rPr>
              <a:t>端</a:t>
            </a:r>
            <a:endParaRPr lang="zh-CN" altLang="en-US" sz="2000" dirty="0">
              <a:ln>
                <a:solidFill>
                  <a:srgbClr val="002060"/>
                </a:solidFill>
              </a:ln>
              <a:solidFill>
                <a:srgbClr val="002060"/>
              </a:solidFill>
              <a:latin typeface="黑体" pitchFamily="2" charset="-122"/>
              <a:ea typeface="黑体" pitchFamily="2" charset="-122"/>
            </a:endParaRPr>
          </a:p>
        </p:txBody>
      </p:sp>
      <p:sp>
        <p:nvSpPr>
          <p:cNvPr id="59402" name="Line 11"/>
          <p:cNvSpPr>
            <a:spLocks noChangeShapeType="1"/>
          </p:cNvSpPr>
          <p:nvPr/>
        </p:nvSpPr>
        <p:spPr bwMode="auto">
          <a:xfrm>
            <a:off x="401638" y="3429000"/>
            <a:ext cx="0" cy="576263"/>
          </a:xfrm>
          <a:prstGeom prst="line">
            <a:avLst/>
          </a:prstGeom>
          <a:noFill/>
          <a:ln w="762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59403" name="Line 12"/>
          <p:cNvSpPr>
            <a:spLocks noChangeShapeType="1"/>
          </p:cNvSpPr>
          <p:nvPr/>
        </p:nvSpPr>
        <p:spPr bwMode="auto">
          <a:xfrm>
            <a:off x="2484438" y="1196975"/>
            <a:ext cx="0" cy="5588000"/>
          </a:xfrm>
          <a:prstGeom prst="line">
            <a:avLst/>
          </a:prstGeom>
          <a:noFill/>
          <a:ln w="38100" cap="rnd">
            <a:solidFill>
              <a:srgbClr val="FF00FF"/>
            </a:solidFill>
            <a:prstDash val="sysDot"/>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59404" name="Rectangle 13"/>
          <p:cNvSpPr>
            <a:spLocks noChangeArrowheads="1"/>
          </p:cNvSpPr>
          <p:nvPr/>
        </p:nvSpPr>
        <p:spPr bwMode="auto">
          <a:xfrm>
            <a:off x="2843213" y="2205038"/>
            <a:ext cx="1727200" cy="287337"/>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000">
                <a:ln>
                  <a:solidFill>
                    <a:srgbClr val="002060"/>
                  </a:solidFill>
                </a:ln>
                <a:solidFill>
                  <a:srgbClr val="002060"/>
                </a:solidFill>
                <a:latin typeface="黑体" pitchFamily="2" charset="-122"/>
                <a:ea typeface="黑体" pitchFamily="2" charset="-122"/>
              </a:rPr>
              <a:t> 应用多用户  </a:t>
            </a:r>
          </a:p>
        </p:txBody>
      </p:sp>
      <p:sp>
        <p:nvSpPr>
          <p:cNvPr id="59405" name="Rectangle 14"/>
          <p:cNvSpPr>
            <a:spLocks noChangeArrowheads="1"/>
          </p:cNvSpPr>
          <p:nvPr/>
        </p:nvSpPr>
        <p:spPr bwMode="auto">
          <a:xfrm>
            <a:off x="4787900" y="2205038"/>
            <a:ext cx="1728788" cy="287337"/>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000">
                <a:ln>
                  <a:solidFill>
                    <a:srgbClr val="002060"/>
                  </a:solidFill>
                </a:ln>
                <a:solidFill>
                  <a:srgbClr val="002060"/>
                </a:solidFill>
                <a:latin typeface="黑体" pitchFamily="2" charset="-122"/>
                <a:ea typeface="黑体" pitchFamily="2" charset="-122"/>
              </a:rPr>
              <a:t> 应用虚拟化 </a:t>
            </a:r>
          </a:p>
        </p:txBody>
      </p:sp>
      <p:sp>
        <p:nvSpPr>
          <p:cNvPr id="59406" name="Rectangle 15"/>
          <p:cNvSpPr>
            <a:spLocks noChangeArrowheads="1"/>
          </p:cNvSpPr>
          <p:nvPr/>
        </p:nvSpPr>
        <p:spPr bwMode="auto">
          <a:xfrm>
            <a:off x="2843213" y="3573463"/>
            <a:ext cx="1727200" cy="287337"/>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n>
                  <a:solidFill>
                    <a:srgbClr val="002060"/>
                  </a:solidFill>
                </a:ln>
                <a:solidFill>
                  <a:srgbClr val="002060"/>
                </a:solidFill>
                <a:latin typeface="黑体" pitchFamily="2" charset="-122"/>
                <a:ea typeface="黑体" pitchFamily="2" charset="-122"/>
              </a:rPr>
              <a:t> 中间层服务  </a:t>
            </a:r>
          </a:p>
        </p:txBody>
      </p:sp>
      <p:sp>
        <p:nvSpPr>
          <p:cNvPr id="59407" name="Rectangle 16"/>
          <p:cNvSpPr>
            <a:spLocks noChangeArrowheads="1"/>
          </p:cNvSpPr>
          <p:nvPr/>
        </p:nvSpPr>
        <p:spPr bwMode="auto">
          <a:xfrm>
            <a:off x="4787900" y="3573463"/>
            <a:ext cx="1728788" cy="287337"/>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000">
                <a:ln>
                  <a:solidFill>
                    <a:srgbClr val="002060"/>
                  </a:solidFill>
                </a:ln>
                <a:solidFill>
                  <a:srgbClr val="002060"/>
                </a:solidFill>
                <a:latin typeface="黑体" pitchFamily="2" charset="-122"/>
                <a:ea typeface="黑体" pitchFamily="2" charset="-122"/>
              </a:rPr>
              <a:t>  数据库服务 </a:t>
            </a:r>
          </a:p>
        </p:txBody>
      </p:sp>
      <p:sp>
        <p:nvSpPr>
          <p:cNvPr id="59408" name="Rectangle 17"/>
          <p:cNvSpPr>
            <a:spLocks noChangeArrowheads="1"/>
          </p:cNvSpPr>
          <p:nvPr/>
        </p:nvSpPr>
        <p:spPr bwMode="auto">
          <a:xfrm>
            <a:off x="2700338" y="4437063"/>
            <a:ext cx="3959225" cy="2232025"/>
          </a:xfrm>
          <a:prstGeom prst="rect">
            <a:avLst/>
          </a:prstGeom>
          <a:solidFill>
            <a:schemeClr val="accent1"/>
          </a:solidFill>
          <a:ln w="9525">
            <a:solidFill>
              <a:schemeClr val="tx1"/>
            </a:solidFill>
            <a:miter lim="800000"/>
            <a:headEnd/>
            <a:tailEnd/>
          </a:ln>
        </p:spPr>
        <p:txBody>
          <a:bodyPr wrap="none" anchorCtr="1"/>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400" b="1" dirty="0">
                <a:latin typeface="Garamond" pitchFamily="18" charset="0"/>
              </a:rPr>
              <a:t> </a:t>
            </a:r>
            <a:r>
              <a:rPr lang="zh-CN" altLang="en-US" sz="2000" dirty="0">
                <a:ln>
                  <a:solidFill>
                    <a:srgbClr val="002060"/>
                  </a:solidFill>
                </a:ln>
                <a:solidFill>
                  <a:srgbClr val="002060"/>
                </a:solidFill>
                <a:latin typeface="黑体" pitchFamily="2" charset="-122"/>
                <a:ea typeface="黑体" pitchFamily="2" charset="-122"/>
              </a:rPr>
              <a:t>基础架构层</a:t>
            </a:r>
          </a:p>
        </p:txBody>
      </p:sp>
      <p:sp>
        <p:nvSpPr>
          <p:cNvPr id="59409" name="Rectangle 18"/>
          <p:cNvSpPr>
            <a:spLocks noChangeArrowheads="1"/>
          </p:cNvSpPr>
          <p:nvPr/>
        </p:nvSpPr>
        <p:spPr bwMode="auto">
          <a:xfrm>
            <a:off x="2771775" y="5013325"/>
            <a:ext cx="3671888" cy="35877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000">
                <a:ln>
                  <a:solidFill>
                    <a:srgbClr val="002060"/>
                  </a:solidFill>
                </a:ln>
                <a:solidFill>
                  <a:srgbClr val="002060"/>
                </a:solidFill>
                <a:latin typeface="黑体" pitchFamily="2" charset="-122"/>
                <a:ea typeface="黑体" pitchFamily="2" charset="-122"/>
              </a:rPr>
              <a:t> 虚拟化服务  </a:t>
            </a:r>
          </a:p>
        </p:txBody>
      </p:sp>
      <p:sp>
        <p:nvSpPr>
          <p:cNvPr id="59410" name="Rectangle 19"/>
          <p:cNvSpPr>
            <a:spLocks noChangeArrowheads="1"/>
          </p:cNvSpPr>
          <p:nvPr/>
        </p:nvSpPr>
        <p:spPr bwMode="auto">
          <a:xfrm>
            <a:off x="2771775" y="5516563"/>
            <a:ext cx="1079500" cy="3603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000" dirty="0">
                <a:ln>
                  <a:solidFill>
                    <a:srgbClr val="002060"/>
                  </a:solidFill>
                </a:ln>
                <a:solidFill>
                  <a:srgbClr val="002060"/>
                </a:solidFill>
                <a:latin typeface="黑体" pitchFamily="2" charset="-122"/>
                <a:ea typeface="黑体" pitchFamily="2" charset="-122"/>
              </a:rPr>
              <a:t> 服务器 </a:t>
            </a:r>
          </a:p>
        </p:txBody>
      </p:sp>
      <p:sp>
        <p:nvSpPr>
          <p:cNvPr id="59411" name="Rectangle 20"/>
          <p:cNvSpPr>
            <a:spLocks noChangeArrowheads="1"/>
          </p:cNvSpPr>
          <p:nvPr/>
        </p:nvSpPr>
        <p:spPr bwMode="auto">
          <a:xfrm>
            <a:off x="4067175" y="5516563"/>
            <a:ext cx="1079500" cy="3603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000">
                <a:ln>
                  <a:solidFill>
                    <a:srgbClr val="002060"/>
                  </a:solidFill>
                </a:ln>
                <a:solidFill>
                  <a:srgbClr val="002060"/>
                </a:solidFill>
                <a:latin typeface="黑体" pitchFamily="2" charset="-122"/>
                <a:ea typeface="黑体" pitchFamily="2" charset="-122"/>
              </a:rPr>
              <a:t> 网络 </a:t>
            </a:r>
          </a:p>
        </p:txBody>
      </p:sp>
      <p:sp>
        <p:nvSpPr>
          <p:cNvPr id="59412" name="Rectangle 21"/>
          <p:cNvSpPr>
            <a:spLocks noChangeArrowheads="1"/>
          </p:cNvSpPr>
          <p:nvPr/>
        </p:nvSpPr>
        <p:spPr bwMode="auto">
          <a:xfrm>
            <a:off x="5364163" y="5516563"/>
            <a:ext cx="1079500" cy="3603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000">
                <a:ln>
                  <a:solidFill>
                    <a:srgbClr val="002060"/>
                  </a:solidFill>
                </a:ln>
                <a:solidFill>
                  <a:srgbClr val="002060"/>
                </a:solidFill>
                <a:latin typeface="黑体" pitchFamily="2" charset="-122"/>
                <a:ea typeface="黑体" pitchFamily="2" charset="-122"/>
              </a:rPr>
              <a:t> 存储 </a:t>
            </a:r>
          </a:p>
        </p:txBody>
      </p:sp>
      <p:sp>
        <p:nvSpPr>
          <p:cNvPr id="59413" name="Rectangle 22"/>
          <p:cNvSpPr>
            <a:spLocks noChangeArrowheads="1"/>
          </p:cNvSpPr>
          <p:nvPr/>
        </p:nvSpPr>
        <p:spPr bwMode="auto">
          <a:xfrm>
            <a:off x="2771775" y="6094413"/>
            <a:ext cx="3671888" cy="35877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n>
                  <a:solidFill>
                    <a:srgbClr val="002060"/>
                  </a:solidFill>
                </a:ln>
                <a:solidFill>
                  <a:srgbClr val="002060"/>
                </a:solidFill>
                <a:latin typeface="黑体" pitchFamily="2" charset="-122"/>
                <a:ea typeface="黑体" pitchFamily="2" charset="-122"/>
              </a:rPr>
              <a:t>  物理资源   </a:t>
            </a:r>
          </a:p>
        </p:txBody>
      </p:sp>
      <p:sp>
        <p:nvSpPr>
          <p:cNvPr id="59414" name="AutoShape 23"/>
          <p:cNvSpPr>
            <a:spLocks noChangeArrowheads="1"/>
          </p:cNvSpPr>
          <p:nvPr/>
        </p:nvSpPr>
        <p:spPr bwMode="auto">
          <a:xfrm rot="5400000">
            <a:off x="4355307" y="2637631"/>
            <a:ext cx="360362" cy="358775"/>
          </a:xfrm>
          <a:prstGeom prst="leftRightArrow">
            <a:avLst>
              <a:gd name="adj1" fmla="val 50000"/>
              <a:gd name="adj2" fmla="val 20088"/>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59415" name="Rectangle 24"/>
          <p:cNvSpPr>
            <a:spLocks noChangeArrowheads="1"/>
          </p:cNvSpPr>
          <p:nvPr/>
        </p:nvSpPr>
        <p:spPr bwMode="auto">
          <a:xfrm>
            <a:off x="7307263" y="3573463"/>
            <a:ext cx="1584325" cy="6016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000" dirty="0">
                <a:ln>
                  <a:solidFill>
                    <a:srgbClr val="002060"/>
                  </a:solidFill>
                </a:ln>
                <a:solidFill>
                  <a:srgbClr val="002060"/>
                </a:solidFill>
                <a:latin typeface="黑体" pitchFamily="2" charset="-122"/>
                <a:ea typeface="黑体" pitchFamily="2" charset="-122"/>
              </a:rPr>
              <a:t> 业务管理 </a:t>
            </a:r>
          </a:p>
        </p:txBody>
      </p:sp>
      <p:sp>
        <p:nvSpPr>
          <p:cNvPr id="59416" name="Rectangle 25"/>
          <p:cNvSpPr>
            <a:spLocks noChangeArrowheads="1"/>
          </p:cNvSpPr>
          <p:nvPr/>
        </p:nvSpPr>
        <p:spPr bwMode="auto">
          <a:xfrm>
            <a:off x="7307263" y="4508500"/>
            <a:ext cx="1584325" cy="601663"/>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400" b="1" dirty="0">
                <a:latin typeface="Garamond" pitchFamily="18" charset="0"/>
              </a:rPr>
              <a:t> </a:t>
            </a:r>
            <a:r>
              <a:rPr lang="zh-CN" altLang="en-US" sz="2000" dirty="0">
                <a:ln>
                  <a:solidFill>
                    <a:srgbClr val="002060"/>
                  </a:solidFill>
                </a:ln>
                <a:solidFill>
                  <a:srgbClr val="002060"/>
                </a:solidFill>
                <a:latin typeface="黑体" pitchFamily="2" charset="-122"/>
                <a:ea typeface="黑体" pitchFamily="2" charset="-122"/>
              </a:rPr>
              <a:t>安全管理 </a:t>
            </a:r>
          </a:p>
        </p:txBody>
      </p:sp>
      <p:sp>
        <p:nvSpPr>
          <p:cNvPr id="59417" name="Line 26"/>
          <p:cNvSpPr>
            <a:spLocks noChangeShapeType="1"/>
          </p:cNvSpPr>
          <p:nvPr/>
        </p:nvSpPr>
        <p:spPr bwMode="auto">
          <a:xfrm>
            <a:off x="6948488" y="1192213"/>
            <a:ext cx="0" cy="5665787"/>
          </a:xfrm>
          <a:prstGeom prst="line">
            <a:avLst/>
          </a:prstGeom>
          <a:noFill/>
          <a:ln w="38100" cap="rnd">
            <a:solidFill>
              <a:srgbClr val="FF00FF"/>
            </a:solidFill>
            <a:prstDash val="sysDot"/>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59418" name="AutoShape 27"/>
          <p:cNvSpPr>
            <a:spLocks noChangeArrowheads="1"/>
          </p:cNvSpPr>
          <p:nvPr/>
        </p:nvSpPr>
        <p:spPr bwMode="auto">
          <a:xfrm>
            <a:off x="6659563" y="3284538"/>
            <a:ext cx="504825" cy="358775"/>
          </a:xfrm>
          <a:prstGeom prst="leftRightArrow">
            <a:avLst>
              <a:gd name="adj1" fmla="val 50000"/>
              <a:gd name="adj2" fmla="val 28142"/>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59419" name="AutoShape 28"/>
          <p:cNvSpPr>
            <a:spLocks noChangeArrowheads="1"/>
          </p:cNvSpPr>
          <p:nvPr/>
        </p:nvSpPr>
        <p:spPr bwMode="auto">
          <a:xfrm>
            <a:off x="6659563" y="5446713"/>
            <a:ext cx="504825" cy="358775"/>
          </a:xfrm>
          <a:prstGeom prst="leftRightArrow">
            <a:avLst>
              <a:gd name="adj1" fmla="val 50000"/>
              <a:gd name="adj2" fmla="val 28142"/>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59420" name="Rectangle 29"/>
          <p:cNvSpPr>
            <a:spLocks noChangeArrowheads="1"/>
          </p:cNvSpPr>
          <p:nvPr/>
        </p:nvSpPr>
        <p:spPr bwMode="auto">
          <a:xfrm>
            <a:off x="1042988" y="1484313"/>
            <a:ext cx="1223962" cy="5156200"/>
          </a:xfrm>
          <a:prstGeom prst="rect">
            <a:avLst/>
          </a:prstGeom>
          <a:solidFill>
            <a:schemeClr val="accent1"/>
          </a:solidFill>
          <a:ln w="9525">
            <a:solidFill>
              <a:schemeClr val="tx1"/>
            </a:solidFill>
            <a:miter lim="800000"/>
            <a:headEnd/>
            <a:tailEnd/>
          </a:ln>
        </p:spPr>
        <p:txBody>
          <a:bodyPr wrap="none" anchorCtr="1"/>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400" b="1" dirty="0">
                <a:latin typeface="Garamond" pitchFamily="18" charset="0"/>
              </a:rPr>
              <a:t> </a:t>
            </a:r>
            <a:r>
              <a:rPr lang="zh-CN" altLang="en-US" sz="2000" dirty="0">
                <a:ln>
                  <a:solidFill>
                    <a:srgbClr val="002060"/>
                  </a:solidFill>
                </a:ln>
                <a:solidFill>
                  <a:srgbClr val="002060"/>
                </a:solidFill>
                <a:latin typeface="黑体" pitchFamily="2" charset="-122"/>
                <a:ea typeface="黑体" pitchFamily="2" charset="-122"/>
              </a:rPr>
              <a:t>访问接口 </a:t>
            </a:r>
          </a:p>
        </p:txBody>
      </p:sp>
      <p:sp>
        <p:nvSpPr>
          <p:cNvPr id="59421" name="Rectangle 30"/>
          <p:cNvSpPr>
            <a:spLocks noChangeArrowheads="1"/>
          </p:cNvSpPr>
          <p:nvPr/>
        </p:nvSpPr>
        <p:spPr bwMode="auto">
          <a:xfrm>
            <a:off x="1187450" y="2636838"/>
            <a:ext cx="1008063" cy="6016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en-US" altLang="zh-CN" sz="2000">
                <a:ln>
                  <a:solidFill>
                    <a:srgbClr val="002060"/>
                  </a:solidFill>
                </a:ln>
                <a:solidFill>
                  <a:srgbClr val="002060"/>
                </a:solidFill>
                <a:latin typeface="黑体" pitchFamily="2" charset="-122"/>
                <a:ea typeface="黑体" pitchFamily="2" charset="-122"/>
              </a:rPr>
              <a:t>WEB </a:t>
            </a:r>
          </a:p>
        </p:txBody>
      </p:sp>
      <p:sp>
        <p:nvSpPr>
          <p:cNvPr id="59422" name="Rectangle 31"/>
          <p:cNvSpPr>
            <a:spLocks noChangeArrowheads="1"/>
          </p:cNvSpPr>
          <p:nvPr/>
        </p:nvSpPr>
        <p:spPr bwMode="auto">
          <a:xfrm>
            <a:off x="1187450" y="3500438"/>
            <a:ext cx="1008063" cy="896937"/>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en-US" altLang="zh-CN" sz="2000">
                <a:ln>
                  <a:solidFill>
                    <a:srgbClr val="002060"/>
                  </a:solidFill>
                </a:ln>
                <a:solidFill>
                  <a:srgbClr val="002060"/>
                </a:solidFill>
                <a:latin typeface="黑体" pitchFamily="2" charset="-122"/>
                <a:ea typeface="黑体" pitchFamily="2" charset="-122"/>
              </a:rPr>
              <a:t>WEB</a:t>
            </a:r>
          </a:p>
          <a:p>
            <a:pPr algn="ctr" eaLnBrk="1" hangingPunct="1">
              <a:buFont typeface="Arial" charset="0"/>
              <a:buNone/>
            </a:pPr>
            <a:r>
              <a:rPr lang="zh-CN" altLang="en-US" sz="2000">
                <a:ln>
                  <a:solidFill>
                    <a:srgbClr val="002060"/>
                  </a:solidFill>
                </a:ln>
                <a:solidFill>
                  <a:srgbClr val="002060"/>
                </a:solidFill>
                <a:latin typeface="黑体" pitchFamily="2" charset="-122"/>
                <a:ea typeface="黑体" pitchFamily="2" charset="-122"/>
              </a:rPr>
              <a:t>服务 </a:t>
            </a:r>
          </a:p>
        </p:txBody>
      </p:sp>
      <p:sp>
        <p:nvSpPr>
          <p:cNvPr id="59423" name="Line 32"/>
          <p:cNvSpPr>
            <a:spLocks noChangeShapeType="1"/>
          </p:cNvSpPr>
          <p:nvPr/>
        </p:nvSpPr>
        <p:spPr bwMode="auto">
          <a:xfrm>
            <a:off x="898525" y="1192213"/>
            <a:ext cx="1588" cy="5665787"/>
          </a:xfrm>
          <a:prstGeom prst="line">
            <a:avLst/>
          </a:prstGeom>
          <a:noFill/>
          <a:ln w="38100" cap="rnd">
            <a:solidFill>
              <a:srgbClr val="FF00FF"/>
            </a:solidFill>
            <a:prstDash val="sysDot"/>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59424" name="AutoShape 33"/>
          <p:cNvSpPr>
            <a:spLocks noChangeArrowheads="1"/>
          </p:cNvSpPr>
          <p:nvPr/>
        </p:nvSpPr>
        <p:spPr bwMode="auto">
          <a:xfrm>
            <a:off x="2268538" y="3357563"/>
            <a:ext cx="431800" cy="358775"/>
          </a:xfrm>
          <a:prstGeom prst="leftRightArrow">
            <a:avLst>
              <a:gd name="adj1" fmla="val 50000"/>
              <a:gd name="adj2" fmla="val 24071"/>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59425" name="AutoShape 34"/>
          <p:cNvSpPr>
            <a:spLocks noChangeArrowheads="1"/>
          </p:cNvSpPr>
          <p:nvPr/>
        </p:nvSpPr>
        <p:spPr bwMode="auto">
          <a:xfrm>
            <a:off x="2268538" y="5300663"/>
            <a:ext cx="431800" cy="358775"/>
          </a:xfrm>
          <a:prstGeom prst="leftRightArrow">
            <a:avLst>
              <a:gd name="adj1" fmla="val 50000"/>
              <a:gd name="adj2" fmla="val 24071"/>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59426" name="Line 35"/>
          <p:cNvSpPr>
            <a:spLocks noChangeShapeType="1"/>
          </p:cNvSpPr>
          <p:nvPr/>
        </p:nvSpPr>
        <p:spPr bwMode="auto">
          <a:xfrm>
            <a:off x="0" y="1268413"/>
            <a:ext cx="8964613"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59427" name="AutoShape 36"/>
          <p:cNvSpPr>
            <a:spLocks noChangeArrowheads="1"/>
          </p:cNvSpPr>
          <p:nvPr/>
        </p:nvSpPr>
        <p:spPr bwMode="auto">
          <a:xfrm>
            <a:off x="2268538" y="2133600"/>
            <a:ext cx="431800" cy="358775"/>
          </a:xfrm>
          <a:prstGeom prst="leftRightArrow">
            <a:avLst>
              <a:gd name="adj1" fmla="val 50000"/>
              <a:gd name="adj2" fmla="val 24071"/>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59428" name="AutoShape 37"/>
          <p:cNvSpPr>
            <a:spLocks noChangeArrowheads="1"/>
          </p:cNvSpPr>
          <p:nvPr/>
        </p:nvSpPr>
        <p:spPr bwMode="auto">
          <a:xfrm>
            <a:off x="757238" y="3644900"/>
            <a:ext cx="358775" cy="358775"/>
          </a:xfrm>
          <a:prstGeom prst="leftRightArrow">
            <a:avLst>
              <a:gd name="adj1" fmla="val 50000"/>
              <a:gd name="adj2" fmla="val 20000"/>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59429" name="Oval 38"/>
          <p:cNvSpPr>
            <a:spLocks noChangeArrowheads="1"/>
          </p:cNvSpPr>
          <p:nvPr/>
        </p:nvSpPr>
        <p:spPr bwMode="auto">
          <a:xfrm>
            <a:off x="0" y="3213100"/>
            <a:ext cx="684213" cy="1368425"/>
          </a:xfrm>
          <a:prstGeom prst="ellipse">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000" dirty="0" smtClean="0">
                <a:ln>
                  <a:solidFill>
                    <a:srgbClr val="002060"/>
                  </a:solidFill>
                </a:ln>
                <a:solidFill>
                  <a:srgbClr val="002060"/>
                </a:solidFill>
                <a:latin typeface="黑体" pitchFamily="2" charset="-122"/>
                <a:ea typeface="黑体" pitchFamily="2" charset="-122"/>
              </a:rPr>
              <a:t> 通信 </a:t>
            </a:r>
            <a:endParaRPr lang="zh-CN" altLang="en-US" sz="2000" dirty="0">
              <a:ln>
                <a:solidFill>
                  <a:srgbClr val="002060"/>
                </a:solidFill>
              </a:ln>
              <a:solidFill>
                <a:srgbClr val="002060"/>
              </a:solidFill>
              <a:latin typeface="黑体" pitchFamily="2" charset="-122"/>
              <a:ea typeface="黑体" pitchFamily="2" charset="-122"/>
            </a:endParaRPr>
          </a:p>
          <a:p>
            <a:pPr algn="ctr" eaLnBrk="1" hangingPunct="1">
              <a:buFont typeface="Arial" charset="0"/>
              <a:buNone/>
            </a:pPr>
            <a:r>
              <a:rPr lang="zh-CN" altLang="en-US" sz="2000" dirty="0" smtClean="0">
                <a:ln>
                  <a:solidFill>
                    <a:srgbClr val="002060"/>
                  </a:solidFill>
                </a:ln>
                <a:solidFill>
                  <a:srgbClr val="002060"/>
                </a:solidFill>
                <a:latin typeface="黑体" pitchFamily="2" charset="-122"/>
                <a:ea typeface="黑体" pitchFamily="2" charset="-122"/>
              </a:rPr>
              <a:t> 网络 </a:t>
            </a:r>
            <a:endParaRPr lang="zh-CN" altLang="en-US" sz="2000" dirty="0">
              <a:ln>
                <a:solidFill>
                  <a:srgbClr val="002060"/>
                </a:solidFill>
              </a:ln>
              <a:solidFill>
                <a:srgbClr val="002060"/>
              </a:solidFill>
              <a:latin typeface="黑体" pitchFamily="2" charset="-122"/>
              <a:ea typeface="黑体" pitchFamily="2" charset="-122"/>
            </a:endParaRPr>
          </a:p>
        </p:txBody>
      </p:sp>
      <p:sp>
        <p:nvSpPr>
          <p:cNvPr id="59430" name="AutoShape 39"/>
          <p:cNvSpPr>
            <a:spLocks noChangeArrowheads="1"/>
          </p:cNvSpPr>
          <p:nvPr/>
        </p:nvSpPr>
        <p:spPr bwMode="auto">
          <a:xfrm rot="5400000">
            <a:off x="143670" y="2745581"/>
            <a:ext cx="576262" cy="358775"/>
          </a:xfrm>
          <a:prstGeom prst="leftRightArrow">
            <a:avLst>
              <a:gd name="adj1" fmla="val 50000"/>
              <a:gd name="adj2" fmla="val 32124"/>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59431" name="AutoShape 40"/>
          <p:cNvSpPr>
            <a:spLocks noChangeArrowheads="1"/>
          </p:cNvSpPr>
          <p:nvPr/>
        </p:nvSpPr>
        <p:spPr bwMode="auto">
          <a:xfrm rot="5400000">
            <a:off x="143669" y="4690269"/>
            <a:ext cx="576263" cy="358775"/>
          </a:xfrm>
          <a:prstGeom prst="leftRightArrow">
            <a:avLst>
              <a:gd name="adj1" fmla="val 50000"/>
              <a:gd name="adj2" fmla="val 32124"/>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graphicFrame>
        <p:nvGraphicFramePr>
          <p:cNvPr id="331817" name="Group 41"/>
          <p:cNvGraphicFramePr>
            <a:graphicFrameLocks noGrp="1"/>
          </p:cNvGraphicFramePr>
          <p:nvPr>
            <p:extLst>
              <p:ext uri="{D42A27DB-BD31-4B8C-83A1-F6EECF244321}">
                <p14:modId xmlns:p14="http://schemas.microsoft.com/office/powerpoint/2010/main" xmlns="" val="385288031"/>
              </p:ext>
            </p:extLst>
          </p:nvPr>
        </p:nvGraphicFramePr>
        <p:xfrm>
          <a:off x="0" y="695102"/>
          <a:ext cx="9144000" cy="501650"/>
        </p:xfrm>
        <a:graphic>
          <a:graphicData uri="http://schemas.openxmlformats.org/drawingml/2006/table">
            <a:tbl>
              <a:tblPr/>
              <a:tblGrid>
                <a:gridCol w="893097"/>
                <a:gridCol w="1635432"/>
                <a:gridCol w="4608052"/>
                <a:gridCol w="2007419"/>
              </a:tblGrid>
              <a:tr h="50165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zh-CN" altLang="en-US" sz="2400" b="1" i="0" u="none" strike="noStrike" cap="none" normalizeH="0" baseline="0" dirty="0" smtClean="0">
                          <a:ln>
                            <a:noFill/>
                          </a:ln>
                          <a:solidFill>
                            <a:schemeClr val="hlink"/>
                          </a:solidFill>
                          <a:effectLst/>
                          <a:latin typeface="Arial" charset="0"/>
                          <a:ea typeface="宋体" pitchFamily="2" charset="-122"/>
                        </a:rPr>
                        <a:t>用户</a:t>
                      </a:r>
                    </a:p>
                  </a:txBody>
                  <a:tcPr horzOverflow="overflow">
                    <a:lnL cap="flat">
                      <a:noFill/>
                    </a:lnL>
                    <a:lnR>
                      <a:noFill/>
                    </a:lnR>
                    <a:lnT cap="flat">
                      <a:noFill/>
                    </a:lnT>
                    <a:lnB cap="flat">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zh-CN" altLang="en-US" sz="2400" b="1" i="0" u="none" strike="noStrike" cap="none" normalizeH="0" baseline="0" smtClean="0">
                          <a:ln>
                            <a:noFill/>
                          </a:ln>
                          <a:solidFill>
                            <a:schemeClr val="hlink"/>
                          </a:solidFill>
                          <a:effectLst/>
                          <a:latin typeface="Arial" charset="0"/>
                          <a:ea typeface="宋体" pitchFamily="2" charset="-122"/>
                        </a:rPr>
                        <a:t>接入边界</a:t>
                      </a:r>
                    </a:p>
                  </a:txBody>
                  <a:tcPr horzOverflow="overflow">
                    <a:lnL>
                      <a:noFill/>
                    </a:lnL>
                    <a:lnR>
                      <a:noFill/>
                    </a:lnR>
                    <a:lnT cap="flat">
                      <a:noFill/>
                    </a:lnT>
                    <a:lnB cap="flat">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zh-CN" altLang="en-US" sz="2400" b="1" i="0" u="none" strike="noStrike" cap="none" normalizeH="0" baseline="0" dirty="0" smtClean="0">
                          <a:ln>
                            <a:noFill/>
                          </a:ln>
                          <a:solidFill>
                            <a:schemeClr val="hlink"/>
                          </a:solidFill>
                          <a:effectLst/>
                          <a:latin typeface="Arial" charset="0"/>
                          <a:ea typeface="宋体" pitchFamily="2" charset="-122"/>
                        </a:rPr>
                        <a:t>计算环境</a:t>
                      </a:r>
                    </a:p>
                  </a:txBody>
                  <a:tcPr horzOverflow="overflow">
                    <a:lnL>
                      <a:noFill/>
                    </a:lnL>
                    <a:lnR>
                      <a:noFill/>
                    </a:lnR>
                    <a:lnT cap="flat">
                      <a:noFill/>
                    </a:lnT>
                    <a:lnB cap="flat">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zh-CN" altLang="en-US" sz="2400" b="1" i="0" u="none" strike="noStrike" cap="none" normalizeH="0" baseline="0" dirty="0" smtClean="0">
                          <a:ln>
                            <a:noFill/>
                          </a:ln>
                          <a:solidFill>
                            <a:schemeClr val="hlink"/>
                          </a:solidFill>
                          <a:effectLst/>
                          <a:latin typeface="Arial" charset="0"/>
                          <a:ea typeface="宋体" pitchFamily="2" charset="-122"/>
                        </a:rPr>
                        <a:t>管理平台</a:t>
                      </a:r>
                    </a:p>
                  </a:txBody>
                  <a:tcPr horzOverflow="overflow">
                    <a:lnL>
                      <a:noFill/>
                    </a:lnL>
                    <a:lnR cap="flat">
                      <a:noFill/>
                    </a:lnR>
                    <a:lnT cap="flat">
                      <a:noFill/>
                    </a:lnT>
                    <a:lnB cap="flat">
                      <a:noFill/>
                    </a:lnB>
                    <a:lnTlToBr>
                      <a:noFill/>
                    </a:lnTlToBr>
                    <a:lnBlToTr>
                      <a:noFill/>
                    </a:lnBlToTr>
                    <a:solidFill>
                      <a:schemeClr val="bg1"/>
                    </a:solidFill>
                  </a:tcPr>
                </a:tc>
              </a:tr>
            </a:tbl>
          </a:graphicData>
        </a:graphic>
      </p:graphicFrame>
      <p:sp>
        <p:nvSpPr>
          <p:cNvPr id="43" name="AutoShape 9"/>
          <p:cNvSpPr>
            <a:spLocks noChangeArrowheads="1"/>
          </p:cNvSpPr>
          <p:nvPr/>
        </p:nvSpPr>
        <p:spPr bwMode="auto">
          <a:xfrm>
            <a:off x="571500" y="0"/>
            <a:ext cx="7143750" cy="647700"/>
          </a:xfrm>
          <a:prstGeom prst="roundRect">
            <a:avLst>
              <a:gd name="adj" fmla="val 50000"/>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style>
          <a:lnRef idx="0">
            <a:scrgbClr r="0" g="0" b="0"/>
          </a:lnRef>
          <a:fillRef idx="1001">
            <a:schemeClr val="lt2"/>
          </a:fillRef>
          <a:effectRef idx="0">
            <a:scrgbClr r="0" g="0" b="0"/>
          </a:effectRef>
          <a:fontRef idx="major"/>
        </p:style>
        <p:txBody>
          <a:bodyPr lIns="540000" anchor="ctr"/>
          <a:lstStyle/>
          <a:p>
            <a:pPr algn="ctr" eaLnBrk="1" fontAlgn="auto" hangingPunct="1">
              <a:lnSpc>
                <a:spcPct val="90000"/>
              </a:lnSpc>
              <a:spcBef>
                <a:spcPts val="0"/>
              </a:spcBef>
              <a:spcAft>
                <a:spcPts val="0"/>
              </a:spcAft>
              <a:buFont typeface="Arial" panose="020B0604020202020204" pitchFamily="34" charset="0"/>
              <a:buNone/>
              <a:defRPr/>
            </a:pPr>
            <a:r>
              <a:rPr lang="zh-CN" altLang="en-US" sz="3200" b="1" dirty="0">
                <a:solidFill>
                  <a:schemeClr val="bg1"/>
                </a:solidFill>
                <a:latin typeface="微软雅黑" pitchFamily="34" charset="-122"/>
                <a:ea typeface="微软雅黑" pitchFamily="34" charset="-122"/>
                <a:cs typeface="+mn-cs"/>
              </a:rPr>
              <a:t>云 中 心 组 成 </a:t>
            </a:r>
            <a:r>
              <a:rPr lang="zh-CN" altLang="en-US" sz="3200" b="1" dirty="0" smtClean="0">
                <a:solidFill>
                  <a:schemeClr val="bg1"/>
                </a:solidFill>
                <a:latin typeface="微软雅黑" pitchFamily="34" charset="-122"/>
                <a:ea typeface="微软雅黑" pitchFamily="34" charset="-122"/>
                <a:cs typeface="+mn-cs"/>
              </a:rPr>
              <a:t>框 架 </a:t>
            </a:r>
            <a:r>
              <a:rPr lang="zh-CN" altLang="en-AU" sz="3200" b="1" dirty="0" smtClean="0">
                <a:solidFill>
                  <a:schemeClr val="bg1"/>
                </a:solidFill>
                <a:latin typeface="微软雅黑" pitchFamily="34" charset="-122"/>
                <a:ea typeface="微软雅黑" pitchFamily="34" charset="-122"/>
                <a:cs typeface="+mn-cs"/>
              </a:rPr>
              <a:t> </a:t>
            </a:r>
            <a:endParaRPr lang="zh-CN" altLang="en-AU" sz="3200" b="1" dirty="0">
              <a:solidFill>
                <a:schemeClr val="bg1"/>
              </a:solidFill>
              <a:latin typeface="微软雅黑" pitchFamily="34" charset="-122"/>
              <a:ea typeface="微软雅黑" pitchFamily="34" charset="-122"/>
              <a:cs typeface="+mn-cs"/>
            </a:endParaRPr>
          </a:p>
        </p:txBody>
      </p:sp>
      <p:sp>
        <p:nvSpPr>
          <p:cNvPr id="59438" name="矩形 1"/>
          <p:cNvSpPr>
            <a:spLocks noChangeArrowheads="1"/>
          </p:cNvSpPr>
          <p:nvPr/>
        </p:nvSpPr>
        <p:spPr bwMode="auto">
          <a:xfrm>
            <a:off x="2112963" y="1692275"/>
            <a:ext cx="9128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r>
              <a:rPr lang="en-US" altLang="zh-CN" sz="2400" b="1">
                <a:solidFill>
                  <a:srgbClr val="FF0000"/>
                </a:solidFill>
                <a:latin typeface="微软雅黑" pitchFamily="34" charset="-122"/>
                <a:ea typeface="微软雅黑" pitchFamily="34" charset="-122"/>
              </a:rPr>
              <a:t>SaaS</a:t>
            </a:r>
            <a:endParaRPr lang="zh-CN" altLang="en-US" sz="2400">
              <a:solidFill>
                <a:srgbClr val="FF0000"/>
              </a:solidFill>
            </a:endParaRPr>
          </a:p>
        </p:txBody>
      </p:sp>
      <p:sp>
        <p:nvSpPr>
          <p:cNvPr id="59439" name="矩形 43"/>
          <p:cNvSpPr>
            <a:spLocks noChangeArrowheads="1"/>
          </p:cNvSpPr>
          <p:nvPr/>
        </p:nvSpPr>
        <p:spPr bwMode="auto">
          <a:xfrm>
            <a:off x="2028825" y="2967038"/>
            <a:ext cx="9191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r>
              <a:rPr lang="en-US" altLang="zh-CN" sz="2400" b="1">
                <a:solidFill>
                  <a:srgbClr val="FF0000"/>
                </a:solidFill>
                <a:latin typeface="微软雅黑" pitchFamily="34" charset="-122"/>
                <a:ea typeface="微软雅黑" pitchFamily="34" charset="-122"/>
              </a:rPr>
              <a:t>PaaS</a:t>
            </a:r>
            <a:endParaRPr lang="zh-CN" altLang="en-US" sz="2400">
              <a:solidFill>
                <a:srgbClr val="FF0000"/>
              </a:solidFill>
            </a:endParaRPr>
          </a:p>
        </p:txBody>
      </p:sp>
      <p:sp>
        <p:nvSpPr>
          <p:cNvPr id="59440" name="矩形 44"/>
          <p:cNvSpPr>
            <a:spLocks noChangeArrowheads="1"/>
          </p:cNvSpPr>
          <p:nvPr/>
        </p:nvSpPr>
        <p:spPr bwMode="auto">
          <a:xfrm>
            <a:off x="2035175" y="4897438"/>
            <a:ext cx="8302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r>
              <a:rPr lang="en-US" altLang="zh-CN" sz="2400" b="1">
                <a:solidFill>
                  <a:srgbClr val="FF0000"/>
                </a:solidFill>
                <a:latin typeface="微软雅黑" pitchFamily="34" charset="-122"/>
                <a:ea typeface="微软雅黑" pitchFamily="34" charset="-122"/>
              </a:rPr>
              <a:t>IaaS</a:t>
            </a:r>
            <a:endParaRPr lang="zh-CN" altLang="en-US" sz="2400">
              <a:solidFill>
                <a:srgbClr val="FF0000"/>
              </a:solidFill>
            </a:endParaRPr>
          </a:p>
        </p:txBody>
      </p:sp>
    </p:spTree>
    <p:extLst>
      <p:ext uri="{BB962C8B-B14F-4D97-AF65-F5344CB8AC3E}">
        <p14:creationId xmlns:p14="http://schemas.microsoft.com/office/powerpoint/2010/main" xmlns="" val="4141648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sz="half" idx="1"/>
          </p:nvPr>
        </p:nvSpPr>
        <p:spPr>
          <a:xfrm>
            <a:off x="539750" y="188913"/>
            <a:ext cx="5256213" cy="647700"/>
          </a:xfrm>
          <a:solidFill>
            <a:schemeClr val="accent2">
              <a:lumMod val="75000"/>
            </a:schemeClr>
          </a:solidFill>
        </p:spPr>
        <p:txBody>
          <a:bodyPr/>
          <a:lstStyle/>
          <a:p>
            <a:pPr algn="ctr">
              <a:buFont typeface="Wingdings" pitchFamily="2" charset="2"/>
              <a:buNone/>
            </a:pPr>
            <a:r>
              <a:rPr lang="zh-CN" altLang="en-US" b="1" kern="1200" dirty="0" smtClean="0">
                <a:solidFill>
                  <a:schemeClr val="bg1"/>
                </a:solidFill>
                <a:latin typeface="微软雅黑" pitchFamily="34" charset="-122"/>
                <a:ea typeface="微软雅黑" pitchFamily="34" charset="-122"/>
              </a:rPr>
              <a:t>可信云计算体系安全框架</a:t>
            </a:r>
          </a:p>
        </p:txBody>
      </p:sp>
      <p:sp>
        <p:nvSpPr>
          <p:cNvPr id="60419" name="AutoShape 3"/>
          <p:cNvSpPr>
            <a:spLocks noChangeArrowheads="1"/>
          </p:cNvSpPr>
          <p:nvPr/>
        </p:nvSpPr>
        <p:spPr bwMode="auto">
          <a:xfrm>
            <a:off x="4860925" y="2565400"/>
            <a:ext cx="647700" cy="358775"/>
          </a:xfrm>
          <a:prstGeom prst="leftRightArrow">
            <a:avLst>
              <a:gd name="adj1" fmla="val 50000"/>
              <a:gd name="adj2" fmla="val 36106"/>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b="1"/>
          </a:p>
        </p:txBody>
      </p:sp>
      <p:sp>
        <p:nvSpPr>
          <p:cNvPr id="60420" name="Text Box 4"/>
          <p:cNvSpPr txBox="1">
            <a:spLocks noChangeArrowheads="1"/>
          </p:cNvSpPr>
          <p:nvPr/>
        </p:nvSpPr>
        <p:spPr bwMode="auto">
          <a:xfrm>
            <a:off x="5530850" y="1196975"/>
            <a:ext cx="554038" cy="3673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eaVert">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400" b="1">
                <a:latin typeface="Garamond" pitchFamily="18" charset="0"/>
              </a:rPr>
              <a:t>可信接入边界</a:t>
            </a:r>
          </a:p>
        </p:txBody>
      </p:sp>
      <p:sp>
        <p:nvSpPr>
          <p:cNvPr id="60421" name="Rectangle 5"/>
          <p:cNvSpPr>
            <a:spLocks noChangeArrowheads="1"/>
          </p:cNvSpPr>
          <p:nvPr/>
        </p:nvSpPr>
        <p:spPr bwMode="auto">
          <a:xfrm>
            <a:off x="7523163" y="2205038"/>
            <a:ext cx="1152525" cy="10080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r>
              <a:rPr lang="zh-CN" altLang="en-US" sz="2400" b="1">
                <a:latin typeface="Garamond" pitchFamily="18" charset="0"/>
              </a:rPr>
              <a:t> 用户 </a:t>
            </a:r>
          </a:p>
          <a:p>
            <a:pPr eaLnBrk="1" hangingPunct="1">
              <a:buFont typeface="Arial" charset="0"/>
              <a:buNone/>
            </a:pPr>
            <a:r>
              <a:rPr lang="zh-CN" altLang="en-US" sz="2400" b="1">
                <a:latin typeface="Garamond" pitchFamily="18" charset="0"/>
              </a:rPr>
              <a:t> 终端 </a:t>
            </a:r>
          </a:p>
        </p:txBody>
      </p:sp>
      <p:sp>
        <p:nvSpPr>
          <p:cNvPr id="60422" name="AutoShape 6"/>
          <p:cNvSpPr>
            <a:spLocks noChangeArrowheads="1"/>
          </p:cNvSpPr>
          <p:nvPr/>
        </p:nvSpPr>
        <p:spPr bwMode="auto">
          <a:xfrm>
            <a:off x="6154738" y="2563813"/>
            <a:ext cx="1368425" cy="358775"/>
          </a:xfrm>
          <a:prstGeom prst="leftRightArrow">
            <a:avLst>
              <a:gd name="adj1" fmla="val 50000"/>
              <a:gd name="adj2" fmla="val 76283"/>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b="1"/>
          </a:p>
        </p:txBody>
      </p:sp>
      <p:sp>
        <p:nvSpPr>
          <p:cNvPr id="60423" name="Text Box 7"/>
          <p:cNvSpPr txBox="1">
            <a:spLocks noChangeArrowheads="1"/>
          </p:cNvSpPr>
          <p:nvPr/>
        </p:nvSpPr>
        <p:spPr bwMode="auto">
          <a:xfrm>
            <a:off x="6157913" y="1773238"/>
            <a:ext cx="1150937"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 typeface="Arial" charset="0"/>
              <a:buNone/>
            </a:pPr>
            <a:r>
              <a:rPr lang="zh-CN" altLang="en-US" sz="2400" b="1">
                <a:latin typeface="Garamond" pitchFamily="18" charset="0"/>
              </a:rPr>
              <a:t>可信通信网络</a:t>
            </a:r>
          </a:p>
        </p:txBody>
      </p:sp>
      <p:sp>
        <p:nvSpPr>
          <p:cNvPr id="60424" name="AutoShape 8"/>
          <p:cNvSpPr>
            <a:spLocks noChangeArrowheads="1"/>
          </p:cNvSpPr>
          <p:nvPr/>
        </p:nvSpPr>
        <p:spPr bwMode="auto">
          <a:xfrm>
            <a:off x="250825" y="1125538"/>
            <a:ext cx="4610100" cy="4392612"/>
          </a:xfrm>
          <a:prstGeom prst="cube">
            <a:avLst>
              <a:gd name="adj" fmla="val 25000"/>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b="1">
              <a:latin typeface="Garamond" pitchFamily="18" charset="0"/>
            </a:endParaRPr>
          </a:p>
          <a:p>
            <a:pPr eaLnBrk="1" hangingPunct="1">
              <a:buFont typeface="Arial" charset="0"/>
              <a:buNone/>
            </a:pPr>
            <a:endParaRPr lang="zh-CN" altLang="en-US" b="1">
              <a:latin typeface="Garamond" pitchFamily="18" charset="0"/>
            </a:endParaRPr>
          </a:p>
          <a:p>
            <a:pPr eaLnBrk="1" hangingPunct="1">
              <a:buFont typeface="Arial" charset="0"/>
              <a:buNone/>
            </a:pPr>
            <a:endParaRPr lang="zh-CN" altLang="en-US" b="1">
              <a:latin typeface="Garamond" pitchFamily="18" charset="0"/>
            </a:endParaRPr>
          </a:p>
          <a:p>
            <a:pPr eaLnBrk="1" hangingPunct="1">
              <a:buFont typeface="Arial" charset="0"/>
              <a:buNone/>
            </a:pPr>
            <a:endParaRPr lang="zh-CN" altLang="en-US" b="1">
              <a:latin typeface="Garamond" pitchFamily="18" charset="0"/>
            </a:endParaRPr>
          </a:p>
          <a:p>
            <a:pPr eaLnBrk="1" hangingPunct="1">
              <a:buFont typeface="Arial" charset="0"/>
              <a:buNone/>
            </a:pPr>
            <a:endParaRPr lang="zh-CN" altLang="en-US" b="1">
              <a:latin typeface="Garamond" pitchFamily="18" charset="0"/>
            </a:endParaRPr>
          </a:p>
          <a:p>
            <a:pPr eaLnBrk="1" hangingPunct="1">
              <a:buFont typeface="Arial" charset="0"/>
              <a:buNone/>
            </a:pPr>
            <a:endParaRPr lang="zh-CN" altLang="en-US" b="1">
              <a:latin typeface="Garamond" pitchFamily="18" charset="0"/>
            </a:endParaRPr>
          </a:p>
          <a:p>
            <a:pPr eaLnBrk="1" hangingPunct="1">
              <a:buFont typeface="Arial" charset="0"/>
              <a:buNone/>
            </a:pPr>
            <a:endParaRPr lang="zh-CN" altLang="en-US" b="1">
              <a:latin typeface="Garamond" pitchFamily="18" charset="0"/>
            </a:endParaRPr>
          </a:p>
          <a:p>
            <a:pPr eaLnBrk="1" hangingPunct="1">
              <a:buFont typeface="Arial" charset="0"/>
              <a:buNone/>
            </a:pPr>
            <a:endParaRPr lang="zh-CN" altLang="en-US" b="1">
              <a:latin typeface="Garamond" pitchFamily="18" charset="0"/>
            </a:endParaRPr>
          </a:p>
          <a:p>
            <a:pPr eaLnBrk="1" hangingPunct="1">
              <a:buFont typeface="Arial" charset="0"/>
              <a:buNone/>
            </a:pPr>
            <a:endParaRPr lang="zh-CN" altLang="en-US" b="1">
              <a:latin typeface="Garamond" pitchFamily="18" charset="0"/>
            </a:endParaRPr>
          </a:p>
          <a:p>
            <a:pPr eaLnBrk="1" hangingPunct="1">
              <a:buFont typeface="Arial" charset="0"/>
              <a:buNone/>
            </a:pPr>
            <a:endParaRPr lang="zh-CN" altLang="en-US" b="1">
              <a:latin typeface="Garamond" pitchFamily="18" charset="0"/>
            </a:endParaRPr>
          </a:p>
          <a:p>
            <a:pPr eaLnBrk="1" hangingPunct="1">
              <a:buFont typeface="Arial" charset="0"/>
              <a:buNone/>
            </a:pPr>
            <a:r>
              <a:rPr lang="zh-CN" altLang="en-US" sz="2800" b="1">
                <a:solidFill>
                  <a:schemeClr val="hlink"/>
                </a:solidFill>
                <a:latin typeface="Garamond" pitchFamily="18" charset="0"/>
              </a:rPr>
              <a:t> 可信计算设备 </a:t>
            </a:r>
          </a:p>
        </p:txBody>
      </p:sp>
      <p:graphicFrame>
        <p:nvGraphicFramePr>
          <p:cNvPr id="332809" name="Group 9"/>
          <p:cNvGraphicFramePr>
            <a:graphicFrameLocks noGrp="1"/>
          </p:cNvGraphicFramePr>
          <p:nvPr>
            <p:ph sz="half" idx="2"/>
          </p:nvPr>
        </p:nvGraphicFramePr>
        <p:xfrm>
          <a:off x="611188" y="2422525"/>
          <a:ext cx="2808287" cy="2520952"/>
        </p:xfrm>
        <a:graphic>
          <a:graphicData uri="http://schemas.openxmlformats.org/drawingml/2006/table">
            <a:tbl>
              <a:tblPr/>
              <a:tblGrid>
                <a:gridCol w="2808287"/>
              </a:tblGrid>
              <a:tr h="63023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zh-CN" altLang="en-US" sz="2800" b="1" i="0" u="none" strike="noStrike" cap="none" normalizeH="0" baseline="0" smtClean="0">
                          <a:ln>
                            <a:noFill/>
                          </a:ln>
                          <a:solidFill>
                            <a:schemeClr val="tx1"/>
                          </a:solidFill>
                          <a:effectLst/>
                          <a:latin typeface="Arial" charset="0"/>
                          <a:ea typeface="宋体" pitchFamily="2" charset="-122"/>
                        </a:rPr>
                        <a:t>应用服务资源</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Arial" charset="0"/>
                          <a:ea typeface="宋体" pitchFamily="2" charset="-122"/>
                        </a:rPr>
                        <a:t>   平台</a:t>
                      </a:r>
                      <a:endParaRPr kumimoji="0" lang="zh-CN" altLang="en-US" sz="2800" b="0" i="0" u="none" strike="noStrike" cap="none" normalizeH="0" baseline="0" smtClean="0">
                        <a:ln>
                          <a:noFill/>
                        </a:ln>
                        <a:solidFill>
                          <a:schemeClr val="tx1"/>
                        </a:solidFill>
                        <a:effectLst/>
                        <a:latin typeface="Arial" charset="0"/>
                        <a:ea typeface="宋体"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zh-CN" altLang="en-US" sz="2800" b="1" i="0" u="none" strike="noStrike" cap="none" normalizeH="0" baseline="0" smtClean="0">
                          <a:ln>
                            <a:noFill/>
                          </a:ln>
                          <a:solidFill>
                            <a:schemeClr val="tx1"/>
                          </a:solidFill>
                          <a:effectLst/>
                          <a:latin typeface="Arial" charset="0"/>
                          <a:ea typeface="宋体" pitchFamily="2" charset="-122"/>
                        </a:rPr>
                        <a:t>            虚拟层</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zh-CN" altLang="en-US" sz="2800" b="1" i="0" u="none" strike="noStrike" cap="none" normalizeH="0" baseline="0" smtClean="0">
                          <a:ln>
                            <a:noFill/>
                          </a:ln>
                          <a:solidFill>
                            <a:schemeClr val="tx1"/>
                          </a:solidFill>
                          <a:effectLst/>
                          <a:latin typeface="Arial" charset="0"/>
                          <a:ea typeface="宋体" pitchFamily="2" charset="-122"/>
                        </a:rPr>
                        <a:t>         计算单元</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37" name="Text Box 21"/>
          <p:cNvSpPr txBox="1">
            <a:spLocks noChangeArrowheads="1"/>
          </p:cNvSpPr>
          <p:nvPr/>
        </p:nvSpPr>
        <p:spPr bwMode="auto">
          <a:xfrm>
            <a:off x="3203575" y="5734050"/>
            <a:ext cx="3240088" cy="5286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 typeface="Arial" charset="0"/>
              <a:buNone/>
            </a:pPr>
            <a:r>
              <a:rPr lang="zh-CN" altLang="en-US" sz="2800" b="1">
                <a:latin typeface="Garamond" pitchFamily="18" charset="0"/>
              </a:rPr>
              <a:t>系统   安全   审计</a:t>
            </a:r>
          </a:p>
        </p:txBody>
      </p:sp>
      <p:sp>
        <p:nvSpPr>
          <p:cNvPr id="60438" name="Text Box 22"/>
          <p:cNvSpPr txBox="1">
            <a:spLocks noChangeArrowheads="1"/>
          </p:cNvSpPr>
          <p:nvPr/>
        </p:nvSpPr>
        <p:spPr bwMode="auto">
          <a:xfrm>
            <a:off x="3203575" y="6237288"/>
            <a:ext cx="3240088" cy="528637"/>
          </a:xfrm>
          <a:prstGeom prst="rect">
            <a:avLst/>
          </a:prstGeom>
          <a:solidFill>
            <a:srgbClr val="FF0066"/>
          </a:solidFill>
          <a:ln w="9525">
            <a:solidFill>
              <a:schemeClr val="tx1"/>
            </a:solidFill>
            <a:miter lim="800000"/>
            <a:headEnd/>
            <a:tailEnd/>
          </a:ln>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800" b="1">
                <a:latin typeface="Garamond" pitchFamily="18" charset="0"/>
              </a:rPr>
              <a:t>安全管理中心</a:t>
            </a:r>
          </a:p>
        </p:txBody>
      </p:sp>
      <p:sp>
        <p:nvSpPr>
          <p:cNvPr id="60439" name="Line 23"/>
          <p:cNvSpPr>
            <a:spLocks noChangeShapeType="1"/>
          </p:cNvSpPr>
          <p:nvPr/>
        </p:nvSpPr>
        <p:spPr bwMode="auto">
          <a:xfrm flipH="1" flipV="1">
            <a:off x="2124075" y="5589588"/>
            <a:ext cx="1008063" cy="719137"/>
          </a:xfrm>
          <a:prstGeom prst="line">
            <a:avLst/>
          </a:prstGeom>
          <a:noFill/>
          <a:ln w="76200">
            <a:solidFill>
              <a:srgbClr val="FF00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60440" name="Line 24"/>
          <p:cNvSpPr>
            <a:spLocks noChangeShapeType="1"/>
          </p:cNvSpPr>
          <p:nvPr/>
        </p:nvSpPr>
        <p:spPr bwMode="auto">
          <a:xfrm flipH="1">
            <a:off x="6588125" y="3284538"/>
            <a:ext cx="1296988" cy="2520950"/>
          </a:xfrm>
          <a:prstGeom prst="line">
            <a:avLst/>
          </a:prstGeom>
          <a:noFill/>
          <a:ln w="76200">
            <a:solidFill>
              <a:srgbClr val="FF00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60441" name="Line 25"/>
          <p:cNvSpPr>
            <a:spLocks noChangeShapeType="1"/>
          </p:cNvSpPr>
          <p:nvPr/>
        </p:nvSpPr>
        <p:spPr bwMode="auto">
          <a:xfrm>
            <a:off x="1403350" y="3068638"/>
            <a:ext cx="0" cy="18716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0442" name="Text Box 26"/>
          <p:cNvSpPr txBox="1">
            <a:spLocks noChangeArrowheads="1"/>
          </p:cNvSpPr>
          <p:nvPr/>
        </p:nvSpPr>
        <p:spPr bwMode="auto">
          <a:xfrm>
            <a:off x="1547813" y="1414463"/>
            <a:ext cx="21605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 typeface="Arial" charset="0"/>
              <a:buNone/>
            </a:pPr>
            <a:r>
              <a:rPr lang="zh-CN" altLang="en-US" sz="2400" b="1">
                <a:solidFill>
                  <a:srgbClr val="FF0066"/>
                </a:solidFill>
                <a:latin typeface="Garamond" pitchFamily="18" charset="0"/>
              </a:rPr>
              <a:t>可信计算环境</a:t>
            </a:r>
          </a:p>
        </p:txBody>
      </p:sp>
      <p:sp>
        <p:nvSpPr>
          <p:cNvPr id="60443" name="Line 27"/>
          <p:cNvSpPr>
            <a:spLocks noChangeShapeType="1"/>
          </p:cNvSpPr>
          <p:nvPr/>
        </p:nvSpPr>
        <p:spPr bwMode="auto">
          <a:xfrm>
            <a:off x="1042988" y="1412875"/>
            <a:ext cx="3384550" cy="0"/>
          </a:xfrm>
          <a:prstGeom prst="line">
            <a:avLst/>
          </a:prstGeom>
          <a:noFill/>
          <a:ln w="38100">
            <a:solidFill>
              <a:srgbClr val="FF0066"/>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0444" name="Line 28"/>
          <p:cNvSpPr>
            <a:spLocks noChangeShapeType="1"/>
          </p:cNvSpPr>
          <p:nvPr/>
        </p:nvSpPr>
        <p:spPr bwMode="auto">
          <a:xfrm>
            <a:off x="684213" y="1916113"/>
            <a:ext cx="3455987" cy="0"/>
          </a:xfrm>
          <a:prstGeom prst="line">
            <a:avLst/>
          </a:prstGeom>
          <a:noFill/>
          <a:ln w="38100">
            <a:solidFill>
              <a:srgbClr val="FF0066"/>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0445" name="Line 29"/>
          <p:cNvSpPr>
            <a:spLocks noChangeShapeType="1"/>
          </p:cNvSpPr>
          <p:nvPr/>
        </p:nvSpPr>
        <p:spPr bwMode="auto">
          <a:xfrm>
            <a:off x="4140200" y="1916113"/>
            <a:ext cx="0" cy="3097212"/>
          </a:xfrm>
          <a:prstGeom prst="line">
            <a:avLst/>
          </a:prstGeom>
          <a:noFill/>
          <a:ln w="38100">
            <a:solidFill>
              <a:srgbClr val="FF0066"/>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0446" name="Line 30"/>
          <p:cNvSpPr>
            <a:spLocks noChangeShapeType="1"/>
          </p:cNvSpPr>
          <p:nvPr/>
        </p:nvSpPr>
        <p:spPr bwMode="auto">
          <a:xfrm>
            <a:off x="4427538" y="1485900"/>
            <a:ext cx="0" cy="3240088"/>
          </a:xfrm>
          <a:prstGeom prst="line">
            <a:avLst/>
          </a:prstGeom>
          <a:noFill/>
          <a:ln w="38100">
            <a:solidFill>
              <a:srgbClr val="FF0066"/>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0447" name="Line 31"/>
          <p:cNvSpPr>
            <a:spLocks noChangeShapeType="1"/>
          </p:cNvSpPr>
          <p:nvPr/>
        </p:nvSpPr>
        <p:spPr bwMode="auto">
          <a:xfrm>
            <a:off x="5724525" y="4868863"/>
            <a:ext cx="0" cy="792162"/>
          </a:xfrm>
          <a:prstGeom prst="line">
            <a:avLst/>
          </a:prstGeom>
          <a:noFill/>
          <a:ln w="76200">
            <a:solidFill>
              <a:srgbClr val="FF00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60448" name="Rectangle 32"/>
          <p:cNvSpPr>
            <a:spLocks noChangeArrowheads="1"/>
          </p:cNvSpPr>
          <p:nvPr/>
        </p:nvSpPr>
        <p:spPr bwMode="auto">
          <a:xfrm>
            <a:off x="611188" y="3068638"/>
            <a:ext cx="792162" cy="187325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r>
              <a:rPr lang="zh-CN" altLang="en-US" sz="2400" b="1">
                <a:latin typeface="Garamond" pitchFamily="18" charset="0"/>
              </a:rPr>
              <a:t>计</a:t>
            </a:r>
          </a:p>
          <a:p>
            <a:pPr eaLnBrk="1" hangingPunct="1">
              <a:buFont typeface="Arial" charset="0"/>
              <a:buNone/>
            </a:pPr>
            <a:r>
              <a:rPr lang="zh-CN" altLang="en-US" sz="2400" b="1">
                <a:latin typeface="Garamond" pitchFamily="18" charset="0"/>
              </a:rPr>
              <a:t>算</a:t>
            </a:r>
          </a:p>
          <a:p>
            <a:pPr eaLnBrk="1" hangingPunct="1">
              <a:buFont typeface="Arial" charset="0"/>
              <a:buNone/>
            </a:pPr>
            <a:r>
              <a:rPr lang="zh-CN" altLang="en-US" sz="2400" b="1">
                <a:latin typeface="Garamond" pitchFamily="18" charset="0"/>
              </a:rPr>
              <a:t>节</a:t>
            </a:r>
          </a:p>
          <a:p>
            <a:pPr eaLnBrk="1" hangingPunct="1">
              <a:buFont typeface="Arial" charset="0"/>
              <a:buNone/>
            </a:pPr>
            <a:r>
              <a:rPr lang="zh-CN" altLang="en-US" sz="2400" b="1">
                <a:latin typeface="Garamond" pitchFamily="18" charset="0"/>
              </a:rPr>
              <a:t>点</a:t>
            </a:r>
          </a:p>
        </p:txBody>
      </p:sp>
      <p:sp>
        <p:nvSpPr>
          <p:cNvPr id="332833" name="AutoShape 33"/>
          <p:cNvSpPr>
            <a:spLocks noChangeArrowheads="1"/>
          </p:cNvSpPr>
          <p:nvPr/>
        </p:nvSpPr>
        <p:spPr bwMode="auto">
          <a:xfrm>
            <a:off x="179388" y="2420938"/>
            <a:ext cx="4643437" cy="3168650"/>
          </a:xfrm>
          <a:prstGeom prst="wedgeRoundRectCallout">
            <a:avLst>
              <a:gd name="adj1" fmla="val 49718"/>
              <a:gd name="adj2" fmla="val 26065"/>
              <a:gd name="adj3" fmla="val 16667"/>
            </a:avLst>
          </a:prstGeom>
          <a:solidFill>
            <a:srgbClr val="00B050"/>
          </a:solidFill>
          <a:ln w="9525">
            <a:solidFill>
              <a:schemeClr val="tx1"/>
            </a:solidFill>
            <a:miter lim="800000"/>
            <a:headEnd/>
            <a:tailEnd/>
          </a:ln>
        </p:spPr>
        <p:txBody>
          <a:bodyP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r>
              <a:rPr lang="zh-CN" altLang="en-US" sz="2800" b="1">
                <a:latin typeface="Garamond" pitchFamily="18" charset="0"/>
              </a:rPr>
              <a:t>在安全管理中心支撑下的</a:t>
            </a:r>
          </a:p>
          <a:p>
            <a:pPr eaLnBrk="1" hangingPunct="1">
              <a:buFont typeface="Arial" charset="0"/>
              <a:buNone/>
            </a:pPr>
            <a:endParaRPr lang="zh-CN" altLang="en-US" sz="900" b="1">
              <a:latin typeface="Garamond" pitchFamily="18" charset="0"/>
            </a:endParaRPr>
          </a:p>
          <a:p>
            <a:pPr lvl="1" eaLnBrk="1" hangingPunct="1">
              <a:buFont typeface="Wingdings" pitchFamily="2" charset="2"/>
              <a:buChar char="Ø"/>
            </a:pPr>
            <a:r>
              <a:rPr lang="zh-CN" altLang="en-US" sz="2800" b="1">
                <a:solidFill>
                  <a:srgbClr val="FF0000"/>
                </a:solidFill>
                <a:latin typeface="Garamond" pitchFamily="18" charset="0"/>
              </a:rPr>
              <a:t>可信计算环境</a:t>
            </a:r>
          </a:p>
          <a:p>
            <a:pPr lvl="1" eaLnBrk="1" hangingPunct="1">
              <a:buFont typeface="Wingdings" pitchFamily="2" charset="2"/>
              <a:buChar char="Ø"/>
            </a:pPr>
            <a:r>
              <a:rPr lang="zh-CN" altLang="en-US" sz="2800" b="1">
                <a:solidFill>
                  <a:srgbClr val="FF0000"/>
                </a:solidFill>
                <a:latin typeface="Garamond" pitchFamily="18" charset="0"/>
              </a:rPr>
              <a:t>可信边界</a:t>
            </a:r>
          </a:p>
          <a:p>
            <a:pPr lvl="1" eaLnBrk="1" hangingPunct="1">
              <a:buFont typeface="Wingdings" pitchFamily="2" charset="2"/>
              <a:buChar char="Ø"/>
            </a:pPr>
            <a:r>
              <a:rPr lang="zh-CN" altLang="en-US" sz="2800" b="1">
                <a:solidFill>
                  <a:srgbClr val="FF0000"/>
                </a:solidFill>
                <a:latin typeface="Garamond" pitchFamily="18" charset="0"/>
              </a:rPr>
              <a:t>可信通信网络</a:t>
            </a:r>
          </a:p>
          <a:p>
            <a:pPr lvl="1" eaLnBrk="1" hangingPunct="1">
              <a:buFont typeface="Wingdings" pitchFamily="2" charset="2"/>
              <a:buChar char="Ø"/>
            </a:pPr>
            <a:endParaRPr lang="zh-CN" altLang="en-US" sz="900" b="1">
              <a:solidFill>
                <a:srgbClr val="FF0000"/>
              </a:solidFill>
              <a:latin typeface="Garamond" pitchFamily="18" charset="0"/>
            </a:endParaRPr>
          </a:p>
          <a:p>
            <a:pPr eaLnBrk="1" hangingPunct="1">
              <a:buFont typeface="Arial" charset="0"/>
              <a:buNone/>
            </a:pPr>
            <a:r>
              <a:rPr lang="zh-CN" altLang="en-US" sz="2800" b="1">
                <a:solidFill>
                  <a:schemeClr val="hlink"/>
                </a:solidFill>
                <a:latin typeface="Garamond" pitchFamily="18" charset="0"/>
              </a:rPr>
              <a:t> </a:t>
            </a:r>
            <a:r>
              <a:rPr lang="zh-CN" altLang="en-US" sz="3600" b="1">
                <a:latin typeface="Garamond" pitchFamily="18" charset="0"/>
              </a:rPr>
              <a:t>三重防护架构</a:t>
            </a:r>
          </a:p>
        </p:txBody>
      </p:sp>
    </p:spTree>
    <p:extLst>
      <p:ext uri="{BB962C8B-B14F-4D97-AF65-F5344CB8AC3E}">
        <p14:creationId xmlns:p14="http://schemas.microsoft.com/office/powerpoint/2010/main" xmlns="" val="30071486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2833"/>
                                        </p:tgtEl>
                                        <p:attrNameLst>
                                          <p:attrName>style.visibility</p:attrName>
                                        </p:attrNameLst>
                                      </p:cBhvr>
                                      <p:to>
                                        <p:strVal val="visible"/>
                                      </p:to>
                                    </p:set>
                                    <p:animEffect transition="in" filter="blinds(horizontal)">
                                      <p:cBhvr>
                                        <p:cTn id="7" dur="500"/>
                                        <p:tgtEl>
                                          <p:spTgt spid="332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6"/>
          <p:cNvSpPr>
            <a:spLocks noGrp="1" noChangeArrowheads="1"/>
          </p:cNvSpPr>
          <p:nvPr>
            <p:ph type="sldNum" sz="quarter" idx="11"/>
          </p:nvPr>
        </p:nvSpPr>
        <p:spPr>
          <a:xfrm>
            <a:off x="457200" y="6245225"/>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l"/>
            <a:fld id="{D5959D3B-F1B2-487E-B956-836051492BBE}" type="slidenum">
              <a:rPr lang="en-US" altLang="zh-CN" smtClean="0"/>
              <a:pPr algn="l"/>
              <a:t>16</a:t>
            </a:fld>
            <a:endParaRPr lang="en-US" altLang="zh-CN" smtClean="0"/>
          </a:p>
        </p:txBody>
      </p:sp>
      <p:sp>
        <p:nvSpPr>
          <p:cNvPr id="61443" name="Rectangle 2"/>
          <p:cNvSpPr>
            <a:spLocks noGrp="1" noChangeArrowheads="1"/>
          </p:cNvSpPr>
          <p:nvPr>
            <p:ph type="body" idx="1"/>
          </p:nvPr>
        </p:nvSpPr>
        <p:spPr>
          <a:xfrm>
            <a:off x="468313" y="260350"/>
            <a:ext cx="3887787" cy="649288"/>
          </a:xfrm>
          <a:solidFill>
            <a:schemeClr val="accent6"/>
          </a:solidFill>
        </p:spPr>
        <p:txBody>
          <a:bodyPr/>
          <a:lstStyle/>
          <a:p>
            <a:pPr>
              <a:buFont typeface="Wingdings" pitchFamily="2" charset="2"/>
              <a:buNone/>
            </a:pPr>
            <a:r>
              <a:rPr lang="zh-CN" altLang="en-US" b="1" dirty="0" smtClean="0">
                <a:solidFill>
                  <a:schemeClr val="bg1"/>
                </a:solidFill>
              </a:rPr>
              <a:t>可信云计算环境</a:t>
            </a:r>
          </a:p>
        </p:txBody>
      </p:sp>
      <p:sp>
        <p:nvSpPr>
          <p:cNvPr id="61444" name="AutoShape 3"/>
          <p:cNvSpPr>
            <a:spLocks noChangeArrowheads="1"/>
          </p:cNvSpPr>
          <p:nvPr/>
        </p:nvSpPr>
        <p:spPr bwMode="auto">
          <a:xfrm>
            <a:off x="971550" y="1700213"/>
            <a:ext cx="215900" cy="4319587"/>
          </a:xfrm>
          <a:prstGeom prst="upArrow">
            <a:avLst>
              <a:gd name="adj1" fmla="val 50000"/>
              <a:gd name="adj2" fmla="val 500184"/>
            </a:avLst>
          </a:prstGeom>
          <a:solidFill>
            <a:srgbClr val="FF0066"/>
          </a:solidFill>
          <a:ln w="9525">
            <a:solidFill>
              <a:schemeClr val="tx1"/>
            </a:solidFill>
            <a:miter lim="800000"/>
            <a:headEnd/>
            <a:tailEnd/>
          </a:ln>
        </p:spPr>
        <p:txBody>
          <a:bodyPr vert="eaVert"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a:p>
        </p:txBody>
      </p:sp>
      <p:sp>
        <p:nvSpPr>
          <p:cNvPr id="61445" name="Text Box 4"/>
          <p:cNvSpPr txBox="1">
            <a:spLocks noChangeArrowheads="1"/>
          </p:cNvSpPr>
          <p:nvPr/>
        </p:nvSpPr>
        <p:spPr bwMode="auto">
          <a:xfrm>
            <a:off x="323850" y="2565400"/>
            <a:ext cx="611188" cy="25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 typeface="Arial" charset="0"/>
              <a:buNone/>
            </a:pPr>
            <a:r>
              <a:rPr lang="zh-CN" altLang="en-US" sz="2800">
                <a:latin typeface="Garamond" pitchFamily="18" charset="0"/>
              </a:rPr>
              <a:t>可信链传递</a:t>
            </a:r>
          </a:p>
        </p:txBody>
      </p:sp>
      <p:sp>
        <p:nvSpPr>
          <p:cNvPr id="61446" name="AutoShape 5"/>
          <p:cNvSpPr>
            <a:spLocks noChangeArrowheads="1"/>
          </p:cNvSpPr>
          <p:nvPr/>
        </p:nvSpPr>
        <p:spPr bwMode="auto">
          <a:xfrm>
            <a:off x="4572000" y="1989138"/>
            <a:ext cx="647700" cy="358775"/>
          </a:xfrm>
          <a:prstGeom prst="leftRightArrow">
            <a:avLst>
              <a:gd name="adj1" fmla="val 50000"/>
              <a:gd name="adj2" fmla="val 36106"/>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a:p>
        </p:txBody>
      </p:sp>
      <p:sp>
        <p:nvSpPr>
          <p:cNvPr id="61447" name="AutoShape 6"/>
          <p:cNvSpPr>
            <a:spLocks noChangeArrowheads="1"/>
          </p:cNvSpPr>
          <p:nvPr/>
        </p:nvSpPr>
        <p:spPr bwMode="auto">
          <a:xfrm>
            <a:off x="4500563" y="4365625"/>
            <a:ext cx="647700" cy="358775"/>
          </a:xfrm>
          <a:prstGeom prst="leftRightArrow">
            <a:avLst>
              <a:gd name="adj1" fmla="val 50000"/>
              <a:gd name="adj2" fmla="val 36106"/>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a:p>
        </p:txBody>
      </p:sp>
      <p:sp>
        <p:nvSpPr>
          <p:cNvPr id="61448" name="Text Box 7"/>
          <p:cNvSpPr txBox="1">
            <a:spLocks noChangeArrowheads="1"/>
          </p:cNvSpPr>
          <p:nvPr/>
        </p:nvSpPr>
        <p:spPr bwMode="auto">
          <a:xfrm>
            <a:off x="5283200" y="1700213"/>
            <a:ext cx="558800" cy="3673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eaVert">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 typeface="Arial" charset="0"/>
              <a:buNone/>
            </a:pPr>
            <a:r>
              <a:rPr lang="zh-CN" altLang="en-US" sz="2400">
                <a:latin typeface="Garamond" pitchFamily="18" charset="0"/>
              </a:rPr>
              <a:t>可信接入平台</a:t>
            </a:r>
          </a:p>
        </p:txBody>
      </p:sp>
      <p:sp>
        <p:nvSpPr>
          <p:cNvPr id="61449" name="AutoShape 8"/>
          <p:cNvSpPr>
            <a:spLocks noChangeArrowheads="1"/>
          </p:cNvSpPr>
          <p:nvPr/>
        </p:nvSpPr>
        <p:spPr bwMode="auto">
          <a:xfrm>
            <a:off x="5867400" y="2492375"/>
            <a:ext cx="720725" cy="576263"/>
          </a:xfrm>
          <a:prstGeom prst="leftArrow">
            <a:avLst>
              <a:gd name="adj1" fmla="val 50000"/>
              <a:gd name="adj2" fmla="val 31267"/>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a:p>
        </p:txBody>
      </p:sp>
      <p:sp>
        <p:nvSpPr>
          <p:cNvPr id="61450" name="AutoShape 9"/>
          <p:cNvSpPr>
            <a:spLocks noChangeArrowheads="1"/>
          </p:cNvSpPr>
          <p:nvPr/>
        </p:nvSpPr>
        <p:spPr bwMode="auto">
          <a:xfrm rot="10656394">
            <a:off x="5940425" y="3789363"/>
            <a:ext cx="720725" cy="576262"/>
          </a:xfrm>
          <a:prstGeom prst="leftArrow">
            <a:avLst>
              <a:gd name="adj1" fmla="val 50000"/>
              <a:gd name="adj2" fmla="val 31267"/>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a:p>
        </p:txBody>
      </p:sp>
      <p:sp>
        <p:nvSpPr>
          <p:cNvPr id="333834" name="Rectangle 10"/>
          <p:cNvSpPr>
            <a:spLocks noChangeArrowheads="1"/>
          </p:cNvSpPr>
          <p:nvPr/>
        </p:nvSpPr>
        <p:spPr bwMode="auto">
          <a:xfrm>
            <a:off x="6804025" y="2420938"/>
            <a:ext cx="1871663" cy="6477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eaLnBrk="1" hangingPunct="1">
              <a:buFont typeface="Arial" panose="020B0604020202020204" pitchFamily="34" charset="0"/>
              <a:buNone/>
              <a:defRPr/>
            </a:pPr>
            <a:r>
              <a:rPr lang="zh-CN" altLang="en-US" sz="2400">
                <a:latin typeface="Garamond" pitchFamily="18" charset="0"/>
                <a:ea typeface="宋体" panose="02010600030101010101" pitchFamily="2" charset="-122"/>
              </a:rPr>
              <a:t> 用户服务请求 </a:t>
            </a:r>
          </a:p>
        </p:txBody>
      </p:sp>
      <p:sp>
        <p:nvSpPr>
          <p:cNvPr id="333835" name="Rectangle 11"/>
          <p:cNvSpPr>
            <a:spLocks noChangeArrowheads="1"/>
          </p:cNvSpPr>
          <p:nvPr/>
        </p:nvSpPr>
        <p:spPr bwMode="auto">
          <a:xfrm>
            <a:off x="6804025" y="3716338"/>
            <a:ext cx="1871663" cy="6477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eaLnBrk="1" hangingPunct="1">
              <a:buFont typeface="Arial" panose="020B0604020202020204" pitchFamily="34" charset="0"/>
              <a:buNone/>
              <a:defRPr/>
            </a:pPr>
            <a:r>
              <a:rPr lang="zh-CN" altLang="en-US" sz="2400">
                <a:latin typeface="Garamond" pitchFamily="18" charset="0"/>
                <a:ea typeface="宋体" panose="02010600030101010101" pitchFamily="2" charset="-122"/>
              </a:rPr>
              <a:t> 服务提供 </a:t>
            </a:r>
          </a:p>
        </p:txBody>
      </p:sp>
      <p:grpSp>
        <p:nvGrpSpPr>
          <p:cNvPr id="61453" name="Group 12"/>
          <p:cNvGrpSpPr>
            <a:grpSpLocks/>
          </p:cNvGrpSpPr>
          <p:nvPr/>
        </p:nvGrpSpPr>
        <p:grpSpPr bwMode="auto">
          <a:xfrm>
            <a:off x="1331913" y="1052513"/>
            <a:ext cx="3455987" cy="5419725"/>
            <a:chOff x="839" y="663"/>
            <a:chExt cx="2177" cy="3414"/>
          </a:xfrm>
        </p:grpSpPr>
        <p:sp>
          <p:nvSpPr>
            <p:cNvPr id="61457" name="Text Box 13"/>
            <p:cNvSpPr txBox="1">
              <a:spLocks noChangeArrowheads="1"/>
            </p:cNvSpPr>
            <p:nvPr/>
          </p:nvSpPr>
          <p:spPr bwMode="auto">
            <a:xfrm>
              <a:off x="839" y="663"/>
              <a:ext cx="2177" cy="3414"/>
            </a:xfrm>
            <a:prstGeom prst="rect">
              <a:avLst/>
            </a:prstGeom>
            <a:noFill/>
            <a:ln w="9525">
              <a:solidFill>
                <a:schemeClr val="tx1"/>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 typeface="Arial" charset="0"/>
                <a:buNone/>
              </a:pPr>
              <a:r>
                <a:rPr lang="zh-CN" altLang="en-US" sz="2400">
                  <a:latin typeface="Garamond" pitchFamily="18" charset="0"/>
                </a:rPr>
                <a:t> 计算环境</a:t>
              </a:r>
            </a:p>
            <a:p>
              <a:pPr eaLnBrk="1" hangingPunct="1">
                <a:spcBef>
                  <a:spcPct val="50000"/>
                </a:spcBef>
                <a:buFont typeface="Arial" charset="0"/>
                <a:buNone/>
              </a:pPr>
              <a:endParaRPr lang="zh-CN" altLang="en-US">
                <a:latin typeface="Garamond" pitchFamily="18" charset="0"/>
              </a:endParaRPr>
            </a:p>
            <a:p>
              <a:pPr eaLnBrk="1" hangingPunct="1">
                <a:spcBef>
                  <a:spcPct val="50000"/>
                </a:spcBef>
                <a:buFont typeface="Arial" charset="0"/>
                <a:buNone/>
              </a:pPr>
              <a:endParaRPr lang="zh-CN" altLang="en-US">
                <a:latin typeface="Garamond" pitchFamily="18" charset="0"/>
              </a:endParaRPr>
            </a:p>
            <a:p>
              <a:pPr eaLnBrk="1" hangingPunct="1">
                <a:spcBef>
                  <a:spcPct val="50000"/>
                </a:spcBef>
                <a:buFont typeface="Arial" charset="0"/>
                <a:buNone/>
              </a:pPr>
              <a:endParaRPr lang="zh-CN" altLang="en-US">
                <a:latin typeface="Garamond" pitchFamily="18" charset="0"/>
              </a:endParaRPr>
            </a:p>
            <a:p>
              <a:pPr eaLnBrk="1" hangingPunct="1">
                <a:spcBef>
                  <a:spcPct val="50000"/>
                </a:spcBef>
                <a:buFont typeface="Arial" charset="0"/>
                <a:buNone/>
              </a:pPr>
              <a:endParaRPr lang="zh-CN" altLang="en-US">
                <a:latin typeface="Garamond" pitchFamily="18" charset="0"/>
              </a:endParaRPr>
            </a:p>
            <a:p>
              <a:pPr eaLnBrk="1" hangingPunct="1">
                <a:spcBef>
                  <a:spcPct val="50000"/>
                </a:spcBef>
                <a:buFont typeface="Arial" charset="0"/>
                <a:buNone/>
              </a:pPr>
              <a:endParaRPr lang="zh-CN" altLang="en-US">
                <a:latin typeface="Garamond" pitchFamily="18" charset="0"/>
              </a:endParaRPr>
            </a:p>
            <a:p>
              <a:pPr eaLnBrk="1" hangingPunct="1">
                <a:spcBef>
                  <a:spcPct val="50000"/>
                </a:spcBef>
                <a:buFont typeface="Arial" charset="0"/>
                <a:buNone/>
              </a:pPr>
              <a:endParaRPr lang="zh-CN" altLang="en-US">
                <a:latin typeface="Garamond" pitchFamily="18" charset="0"/>
              </a:endParaRPr>
            </a:p>
            <a:p>
              <a:pPr eaLnBrk="1" hangingPunct="1">
                <a:spcBef>
                  <a:spcPct val="50000"/>
                </a:spcBef>
                <a:buFont typeface="Arial" charset="0"/>
                <a:buNone/>
              </a:pPr>
              <a:endParaRPr lang="zh-CN" altLang="en-US">
                <a:latin typeface="Garamond" pitchFamily="18" charset="0"/>
              </a:endParaRPr>
            </a:p>
            <a:p>
              <a:pPr eaLnBrk="1" hangingPunct="1">
                <a:spcBef>
                  <a:spcPct val="50000"/>
                </a:spcBef>
                <a:buFont typeface="Arial" charset="0"/>
                <a:buNone/>
              </a:pPr>
              <a:endParaRPr lang="zh-CN" altLang="en-US">
                <a:latin typeface="Garamond" pitchFamily="18" charset="0"/>
              </a:endParaRPr>
            </a:p>
            <a:p>
              <a:pPr eaLnBrk="1" hangingPunct="1">
                <a:spcBef>
                  <a:spcPct val="50000"/>
                </a:spcBef>
                <a:buFont typeface="Arial" charset="0"/>
                <a:buNone/>
              </a:pPr>
              <a:endParaRPr lang="zh-CN" altLang="en-US">
                <a:latin typeface="Garamond" pitchFamily="18" charset="0"/>
              </a:endParaRPr>
            </a:p>
            <a:p>
              <a:pPr eaLnBrk="1" hangingPunct="1">
                <a:spcBef>
                  <a:spcPct val="50000"/>
                </a:spcBef>
                <a:buFont typeface="Arial" charset="0"/>
                <a:buNone/>
              </a:pPr>
              <a:endParaRPr lang="zh-CN" altLang="en-US">
                <a:latin typeface="Garamond" pitchFamily="18" charset="0"/>
              </a:endParaRPr>
            </a:p>
            <a:p>
              <a:pPr eaLnBrk="1" hangingPunct="1">
                <a:spcBef>
                  <a:spcPct val="50000"/>
                </a:spcBef>
                <a:buFont typeface="Arial" charset="0"/>
                <a:buNone/>
              </a:pPr>
              <a:endParaRPr lang="zh-CN" altLang="en-US">
                <a:latin typeface="Garamond" pitchFamily="18" charset="0"/>
              </a:endParaRPr>
            </a:p>
            <a:p>
              <a:pPr eaLnBrk="1" hangingPunct="1">
                <a:spcBef>
                  <a:spcPct val="50000"/>
                </a:spcBef>
                <a:buFont typeface="Arial" charset="0"/>
                <a:buNone/>
              </a:pPr>
              <a:endParaRPr lang="zh-CN" altLang="en-US">
                <a:latin typeface="Garamond" pitchFamily="18" charset="0"/>
              </a:endParaRPr>
            </a:p>
          </p:txBody>
        </p:sp>
        <p:sp>
          <p:nvSpPr>
            <p:cNvPr id="333838" name="Rectangle 14"/>
            <p:cNvSpPr>
              <a:spLocks noChangeArrowheads="1"/>
            </p:cNvSpPr>
            <p:nvPr/>
          </p:nvSpPr>
          <p:spPr bwMode="auto">
            <a:xfrm>
              <a:off x="1066" y="981"/>
              <a:ext cx="1815" cy="544"/>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eaLnBrk="1" hangingPunct="1">
                <a:buFont typeface="Arial" panose="020B0604020202020204" pitchFamily="34" charset="0"/>
                <a:buNone/>
                <a:defRPr/>
              </a:pPr>
              <a:r>
                <a:rPr lang="zh-CN" altLang="en-US" sz="2400">
                  <a:latin typeface="Garamond" pitchFamily="18" charset="0"/>
                  <a:ea typeface="宋体" panose="02010600030101010101" pitchFamily="2" charset="-122"/>
                </a:rPr>
                <a:t> 应用服务 </a:t>
              </a:r>
            </a:p>
          </p:txBody>
        </p:sp>
        <p:sp>
          <p:nvSpPr>
            <p:cNvPr id="333839" name="Rectangle 15"/>
            <p:cNvSpPr>
              <a:spLocks noChangeArrowheads="1"/>
            </p:cNvSpPr>
            <p:nvPr/>
          </p:nvSpPr>
          <p:spPr bwMode="auto">
            <a:xfrm>
              <a:off x="1066" y="2115"/>
              <a:ext cx="1769" cy="17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eaLnBrk="1" hangingPunct="1">
                <a:buFont typeface="Arial" panose="020B0604020202020204" pitchFamily="34" charset="0"/>
                <a:buNone/>
                <a:defRPr/>
              </a:pPr>
              <a:r>
                <a:rPr lang="zh-CN" altLang="en-US" sz="2400" dirty="0">
                  <a:latin typeface="Garamond" pitchFamily="18" charset="0"/>
                  <a:ea typeface="宋体" panose="02010600030101010101" pitchFamily="2" charset="-122"/>
                </a:rPr>
                <a:t>计算平台</a:t>
              </a:r>
            </a:p>
            <a:p>
              <a:pPr algn="ctr" eaLnBrk="1" hangingPunct="1">
                <a:buFont typeface="Arial" panose="020B0604020202020204" pitchFamily="34" charset="0"/>
                <a:buNone/>
                <a:defRPr/>
              </a:pPr>
              <a:r>
                <a:rPr lang="zh-CN" altLang="en-US" sz="2400" dirty="0">
                  <a:latin typeface="Garamond" pitchFamily="18" charset="0"/>
                  <a:ea typeface="宋体" panose="02010600030101010101" pitchFamily="2" charset="-122"/>
                </a:rPr>
                <a:t>虚拟化</a:t>
              </a:r>
            </a:p>
            <a:p>
              <a:pPr algn="ctr" eaLnBrk="1" hangingPunct="1">
                <a:buFont typeface="Arial" panose="020B0604020202020204" pitchFamily="34" charset="0"/>
                <a:buNone/>
                <a:defRPr/>
              </a:pPr>
              <a:endParaRPr lang="zh-CN" altLang="en-US" sz="2400" dirty="0">
                <a:latin typeface="Garamond" pitchFamily="18" charset="0"/>
                <a:ea typeface="宋体" panose="02010600030101010101" pitchFamily="2" charset="-122"/>
              </a:endParaRPr>
            </a:p>
            <a:p>
              <a:pPr algn="ctr" eaLnBrk="1" hangingPunct="1">
                <a:buFont typeface="Arial" panose="020B0604020202020204" pitchFamily="34" charset="0"/>
                <a:buNone/>
                <a:defRPr/>
              </a:pPr>
              <a:endParaRPr lang="zh-CN" altLang="en-US" sz="2400" dirty="0">
                <a:latin typeface="Garamond" pitchFamily="18" charset="0"/>
                <a:ea typeface="宋体" panose="02010600030101010101" pitchFamily="2" charset="-122"/>
              </a:endParaRPr>
            </a:p>
            <a:p>
              <a:pPr algn="ctr" eaLnBrk="1" hangingPunct="1">
                <a:buFont typeface="Arial" panose="020B0604020202020204" pitchFamily="34" charset="0"/>
                <a:buNone/>
                <a:defRPr/>
              </a:pPr>
              <a:r>
                <a:rPr lang="zh-CN" altLang="en-US" sz="2400" dirty="0">
                  <a:latin typeface="Garamond" pitchFamily="18" charset="0"/>
                  <a:ea typeface="宋体" panose="02010600030101010101" pitchFamily="2" charset="-122"/>
                </a:rPr>
                <a:t>基础设施</a:t>
              </a:r>
            </a:p>
            <a:p>
              <a:pPr algn="ctr" eaLnBrk="1" hangingPunct="1">
                <a:buFont typeface="Arial" panose="020B0604020202020204" pitchFamily="34" charset="0"/>
                <a:buNone/>
                <a:defRPr/>
              </a:pPr>
              <a:r>
                <a:rPr lang="zh-CN" altLang="en-US" sz="2400" dirty="0">
                  <a:latin typeface="Garamond" pitchFamily="18" charset="0"/>
                  <a:ea typeface="宋体" panose="02010600030101010101" pitchFamily="2" charset="-122"/>
                </a:rPr>
                <a:t>（可信根） </a:t>
              </a:r>
            </a:p>
          </p:txBody>
        </p:sp>
        <p:sp>
          <p:nvSpPr>
            <p:cNvPr id="61460" name="AutoShape 16"/>
            <p:cNvSpPr>
              <a:spLocks noChangeArrowheads="1"/>
            </p:cNvSpPr>
            <p:nvPr/>
          </p:nvSpPr>
          <p:spPr bwMode="auto">
            <a:xfrm>
              <a:off x="1927" y="2750"/>
              <a:ext cx="363" cy="363"/>
            </a:xfrm>
            <a:prstGeom prst="upArrow">
              <a:avLst>
                <a:gd name="adj1" fmla="val 50000"/>
                <a:gd name="adj2" fmla="val 25000"/>
              </a:avLst>
            </a:prstGeom>
            <a:solidFill>
              <a:srgbClr val="FF6600"/>
            </a:solidFill>
            <a:ln w="9525">
              <a:solidFill>
                <a:schemeClr val="tx1"/>
              </a:solidFill>
              <a:miter lim="800000"/>
              <a:headEnd/>
              <a:tailEnd/>
            </a:ln>
          </p:spPr>
          <p:txBody>
            <a:bodyPr vert="eaVert"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a:p>
          </p:txBody>
        </p:sp>
        <p:sp>
          <p:nvSpPr>
            <p:cNvPr id="61461" name="AutoShape 17"/>
            <p:cNvSpPr>
              <a:spLocks noChangeArrowheads="1"/>
            </p:cNvSpPr>
            <p:nvPr/>
          </p:nvSpPr>
          <p:spPr bwMode="auto">
            <a:xfrm>
              <a:off x="1882" y="1570"/>
              <a:ext cx="363" cy="500"/>
            </a:xfrm>
            <a:prstGeom prst="upArrow">
              <a:avLst>
                <a:gd name="adj1" fmla="val 50000"/>
                <a:gd name="adj2" fmla="val 34435"/>
              </a:avLst>
            </a:prstGeom>
            <a:solidFill>
              <a:srgbClr val="FF6600"/>
            </a:solidFill>
            <a:ln w="9525">
              <a:solidFill>
                <a:schemeClr val="tx1"/>
              </a:solidFill>
              <a:miter lim="800000"/>
              <a:headEnd/>
              <a:tailEnd/>
            </a:ln>
          </p:spPr>
          <p:txBody>
            <a:bodyPr vert="eaVert"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a:p>
          </p:txBody>
        </p:sp>
        <p:sp>
          <p:nvSpPr>
            <p:cNvPr id="61462" name="Text Box 18"/>
            <p:cNvSpPr txBox="1">
              <a:spLocks noChangeArrowheads="1"/>
            </p:cNvSpPr>
            <p:nvPr/>
          </p:nvSpPr>
          <p:spPr bwMode="auto">
            <a:xfrm>
              <a:off x="1111" y="2523"/>
              <a:ext cx="352" cy="907"/>
            </a:xfrm>
            <a:prstGeom prst="rect">
              <a:avLst/>
            </a:prstGeom>
            <a:solidFill>
              <a:srgbClr val="FF0066"/>
            </a:solidFill>
            <a:ln w="9525">
              <a:solidFill>
                <a:srgbClr val="FF6600"/>
              </a:solidFill>
              <a:miter lim="800000"/>
              <a:headEnd/>
              <a:tailEnd/>
            </a:ln>
          </p:spPr>
          <p:txBody>
            <a:bodyPr vert="eaVert">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 typeface="Arial" charset="0"/>
                <a:buNone/>
              </a:pPr>
              <a:r>
                <a:rPr lang="zh-CN" altLang="en-US" sz="2400">
                  <a:latin typeface="Garamond" pitchFamily="18" charset="0"/>
                </a:rPr>
                <a:t>计算节点</a:t>
              </a:r>
            </a:p>
          </p:txBody>
        </p:sp>
      </p:grpSp>
      <p:sp>
        <p:nvSpPr>
          <p:cNvPr id="61454" name="AutoShape 19"/>
          <p:cNvSpPr>
            <a:spLocks noChangeArrowheads="1"/>
          </p:cNvSpPr>
          <p:nvPr/>
        </p:nvSpPr>
        <p:spPr bwMode="auto">
          <a:xfrm>
            <a:off x="3779838" y="1989138"/>
            <a:ext cx="719137" cy="3384550"/>
          </a:xfrm>
          <a:prstGeom prst="upDownArrow">
            <a:avLst>
              <a:gd name="adj1" fmla="val 50000"/>
              <a:gd name="adj2" fmla="val 94128"/>
            </a:avLst>
          </a:prstGeom>
          <a:solidFill>
            <a:srgbClr val="FFFF00"/>
          </a:solidFill>
          <a:ln>
            <a:noFill/>
          </a:ln>
          <a:effectLst>
            <a:prstShdw prst="shdw17" dist="17961" dir="2700000">
              <a:srgbClr val="999900"/>
            </a:prstShdw>
          </a:effectLst>
          <a:extLst>
            <a:ext uri="{91240B29-F687-4F45-9708-019B960494DF}">
              <a14:hiddenLine xmlns:a14="http://schemas.microsoft.com/office/drawing/2010/main" xmlns="" w="12700" cap="sq" algn="ctr">
                <a:solidFill>
                  <a:srgbClr val="000000"/>
                </a:solidFill>
                <a:miter lim="800000"/>
                <a:headEnd/>
                <a:tailEnd/>
              </a14:hiddenLine>
            </a:ext>
          </a:extLst>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r>
              <a:rPr lang="zh-CN" altLang="en-US">
                <a:solidFill>
                  <a:schemeClr val="bg2"/>
                </a:solidFill>
              </a:rPr>
              <a:t>控</a:t>
            </a:r>
          </a:p>
          <a:p>
            <a:pPr eaLnBrk="1" hangingPunct="1">
              <a:buFont typeface="Arial" charset="0"/>
              <a:buNone/>
            </a:pPr>
            <a:r>
              <a:rPr lang="zh-CN" altLang="en-US">
                <a:solidFill>
                  <a:schemeClr val="bg2"/>
                </a:solidFill>
              </a:rPr>
              <a:t>制</a:t>
            </a:r>
          </a:p>
          <a:p>
            <a:pPr eaLnBrk="1" hangingPunct="1">
              <a:buFont typeface="Arial" charset="0"/>
              <a:buNone/>
            </a:pPr>
            <a:r>
              <a:rPr lang="zh-CN" altLang="en-US">
                <a:solidFill>
                  <a:schemeClr val="bg2"/>
                </a:solidFill>
              </a:rPr>
              <a:t>流</a:t>
            </a:r>
          </a:p>
          <a:p>
            <a:pPr eaLnBrk="1" hangingPunct="1">
              <a:buFont typeface="Arial" charset="0"/>
              <a:buNone/>
            </a:pPr>
            <a:r>
              <a:rPr lang="zh-CN" altLang="en-US">
                <a:solidFill>
                  <a:schemeClr val="bg2"/>
                </a:solidFill>
              </a:rPr>
              <a:t>程</a:t>
            </a:r>
          </a:p>
          <a:p>
            <a:pPr eaLnBrk="1" hangingPunct="1">
              <a:buFont typeface="Arial" charset="0"/>
              <a:buNone/>
            </a:pPr>
            <a:r>
              <a:rPr lang="zh-CN" altLang="en-US">
                <a:solidFill>
                  <a:schemeClr val="bg2"/>
                </a:solidFill>
              </a:rPr>
              <a:t>可</a:t>
            </a:r>
          </a:p>
          <a:p>
            <a:pPr eaLnBrk="1" hangingPunct="1">
              <a:buFont typeface="Arial" charset="0"/>
              <a:buNone/>
            </a:pPr>
            <a:r>
              <a:rPr lang="zh-CN" altLang="en-US">
                <a:solidFill>
                  <a:schemeClr val="bg2"/>
                </a:solidFill>
              </a:rPr>
              <a:t>信</a:t>
            </a:r>
          </a:p>
        </p:txBody>
      </p:sp>
      <p:sp>
        <p:nvSpPr>
          <p:cNvPr id="333844" name="AutoShape 20"/>
          <p:cNvSpPr>
            <a:spLocks noChangeArrowheads="1"/>
          </p:cNvSpPr>
          <p:nvPr/>
        </p:nvSpPr>
        <p:spPr bwMode="auto">
          <a:xfrm>
            <a:off x="4572000" y="260350"/>
            <a:ext cx="4572000" cy="3816350"/>
          </a:xfrm>
          <a:prstGeom prst="wedgeRoundRectCallout">
            <a:avLst>
              <a:gd name="adj1" fmla="val -123648"/>
              <a:gd name="adj2" fmla="val 15889"/>
              <a:gd name="adj3" fmla="val 16667"/>
            </a:avLst>
          </a:prstGeom>
          <a:solidFill>
            <a:srgbClr val="00B050"/>
          </a:solidFill>
          <a:ln w="9525">
            <a:solidFill>
              <a:schemeClr val="tx1"/>
            </a:solidFill>
            <a:miter lim="800000"/>
            <a:headEnd/>
            <a:tailEnd/>
          </a:ln>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r>
              <a:rPr lang="zh-CN" altLang="en-US" sz="2800" b="1" dirty="0">
                <a:solidFill>
                  <a:srgbClr val="FF6600"/>
                </a:solidFill>
                <a:latin typeface="Garamond" pitchFamily="18" charset="0"/>
              </a:rPr>
              <a:t>可信链传递</a:t>
            </a:r>
          </a:p>
          <a:p>
            <a:pPr eaLnBrk="1" hangingPunct="1">
              <a:buFont typeface="Arial" charset="0"/>
              <a:buNone/>
            </a:pPr>
            <a:endParaRPr lang="zh-CN" altLang="en-US" sz="900" b="1" dirty="0">
              <a:solidFill>
                <a:srgbClr val="FF6600"/>
              </a:solidFill>
              <a:latin typeface="Garamond" pitchFamily="18" charset="0"/>
            </a:endParaRPr>
          </a:p>
          <a:p>
            <a:pPr eaLnBrk="1" hangingPunct="1">
              <a:buFont typeface="Arial" charset="0"/>
              <a:buNone/>
            </a:pPr>
            <a:r>
              <a:rPr lang="zh-CN" altLang="en-US" sz="2800" b="1" dirty="0">
                <a:latin typeface="Garamond" pitchFamily="18" charset="0"/>
              </a:rPr>
              <a:t>从基础设施可信根出发</a:t>
            </a:r>
          </a:p>
          <a:p>
            <a:pPr eaLnBrk="1" hangingPunct="1">
              <a:buFont typeface="Arial" charset="0"/>
              <a:buNone/>
            </a:pPr>
            <a:endParaRPr lang="zh-CN" altLang="en-US" sz="900" b="1" dirty="0">
              <a:latin typeface="Garamond" pitchFamily="18" charset="0"/>
            </a:endParaRPr>
          </a:p>
          <a:p>
            <a:pPr eaLnBrk="1" hangingPunct="1">
              <a:buFontTx/>
              <a:buBlip>
                <a:blip r:embed="rId2"/>
              </a:buBlip>
            </a:pPr>
            <a:r>
              <a:rPr lang="zh-CN" altLang="en-US" sz="2400" b="1" dirty="0">
                <a:solidFill>
                  <a:srgbClr val="333399"/>
                </a:solidFill>
                <a:latin typeface="Garamond" pitchFamily="18" charset="0"/>
              </a:rPr>
              <a:t>度量</a:t>
            </a:r>
            <a:r>
              <a:rPr lang="zh-CN" altLang="en-US" sz="2400" b="1" dirty="0">
                <a:latin typeface="Garamond" pitchFamily="18" charset="0"/>
              </a:rPr>
              <a:t>基础设施、计算平台</a:t>
            </a:r>
          </a:p>
          <a:p>
            <a:pPr eaLnBrk="1" hangingPunct="1">
              <a:buFontTx/>
              <a:buBlip>
                <a:blip r:embed="rId2"/>
              </a:buBlip>
            </a:pPr>
            <a:endParaRPr lang="zh-CN" altLang="en-US" sz="900" b="1" dirty="0">
              <a:latin typeface="Garamond" pitchFamily="18" charset="0"/>
            </a:endParaRPr>
          </a:p>
          <a:p>
            <a:pPr eaLnBrk="1" hangingPunct="1">
              <a:buFontTx/>
              <a:buBlip>
                <a:blip r:embed="rId2"/>
              </a:buBlip>
            </a:pPr>
            <a:r>
              <a:rPr lang="zh-CN" altLang="en-US" sz="2400" b="1" dirty="0">
                <a:solidFill>
                  <a:srgbClr val="333399"/>
                </a:solidFill>
                <a:latin typeface="Garamond" pitchFamily="18" charset="0"/>
              </a:rPr>
              <a:t>验证</a:t>
            </a:r>
            <a:r>
              <a:rPr lang="zh-CN" altLang="en-US" sz="2400" b="1" dirty="0">
                <a:latin typeface="Garamond" pitchFamily="18" charset="0"/>
              </a:rPr>
              <a:t>虚拟计算资源可信</a:t>
            </a:r>
          </a:p>
          <a:p>
            <a:pPr eaLnBrk="1" hangingPunct="1">
              <a:buFontTx/>
              <a:buBlip>
                <a:blip r:embed="rId2"/>
              </a:buBlip>
            </a:pPr>
            <a:endParaRPr lang="zh-CN" altLang="en-US" sz="900" b="1" dirty="0">
              <a:latin typeface="Garamond" pitchFamily="18" charset="0"/>
            </a:endParaRPr>
          </a:p>
          <a:p>
            <a:pPr eaLnBrk="1" hangingPunct="1">
              <a:buFontTx/>
              <a:buBlip>
                <a:blip r:embed="rId2"/>
              </a:buBlip>
            </a:pPr>
            <a:r>
              <a:rPr lang="zh-CN" altLang="en-US" sz="2400" b="1" dirty="0">
                <a:solidFill>
                  <a:srgbClr val="333399"/>
                </a:solidFill>
                <a:latin typeface="Garamond" pitchFamily="18" charset="0"/>
              </a:rPr>
              <a:t>支持</a:t>
            </a:r>
            <a:r>
              <a:rPr lang="zh-CN" altLang="en-US" sz="2400" b="1" dirty="0">
                <a:latin typeface="Garamond" pitchFamily="18" charset="0"/>
              </a:rPr>
              <a:t>应用服务的可信</a:t>
            </a:r>
          </a:p>
          <a:p>
            <a:pPr eaLnBrk="1" hangingPunct="1">
              <a:buFontTx/>
              <a:buBlip>
                <a:blip r:embed="rId2"/>
              </a:buBlip>
            </a:pPr>
            <a:endParaRPr lang="zh-CN" altLang="en-US" sz="900" b="1" dirty="0">
              <a:latin typeface="Garamond" pitchFamily="18" charset="0"/>
            </a:endParaRPr>
          </a:p>
          <a:p>
            <a:pPr eaLnBrk="1" hangingPunct="1">
              <a:buFont typeface="Arial" charset="0"/>
              <a:buNone/>
            </a:pPr>
            <a:r>
              <a:rPr lang="zh-CN" altLang="en-US" sz="3600" b="1" dirty="0">
                <a:latin typeface="Garamond" pitchFamily="18" charset="0"/>
              </a:rPr>
              <a:t>确保计算环境可信</a:t>
            </a:r>
          </a:p>
        </p:txBody>
      </p:sp>
      <p:sp>
        <p:nvSpPr>
          <p:cNvPr id="333845" name="AutoShape 21"/>
          <p:cNvSpPr>
            <a:spLocks noChangeArrowheads="1"/>
          </p:cNvSpPr>
          <p:nvPr/>
        </p:nvSpPr>
        <p:spPr bwMode="auto">
          <a:xfrm>
            <a:off x="179388" y="4365625"/>
            <a:ext cx="3529012" cy="2232025"/>
          </a:xfrm>
          <a:prstGeom prst="wedgeRoundRectCallout">
            <a:avLst>
              <a:gd name="adj1" fmla="val 54273"/>
              <a:gd name="adj2" fmla="val -83500"/>
              <a:gd name="adj3" fmla="val 16667"/>
            </a:avLst>
          </a:prstGeom>
          <a:solidFill>
            <a:srgbClr val="00B050"/>
          </a:solidFill>
          <a:ln w="9525">
            <a:solidFill>
              <a:schemeClr val="tx1"/>
            </a:solidFill>
            <a:miter lim="800000"/>
            <a:headEnd/>
            <a:tailEnd/>
          </a:ln>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r>
              <a:rPr lang="zh-CN" altLang="en-US" sz="2800" b="1">
                <a:latin typeface="Garamond" pitchFamily="18" charset="0"/>
              </a:rPr>
              <a:t>由用户确定主体</a:t>
            </a:r>
            <a:r>
              <a:rPr lang="en-US" altLang="zh-CN" sz="2800" b="1">
                <a:latin typeface="Garamond" pitchFamily="18" charset="0"/>
              </a:rPr>
              <a:t>/</a:t>
            </a:r>
            <a:r>
              <a:rPr lang="zh-CN" altLang="en-US" sz="2800" b="1">
                <a:latin typeface="Garamond" pitchFamily="18" charset="0"/>
              </a:rPr>
              <a:t>客体关系，制定访问控制策略，确保控制流程可信</a:t>
            </a:r>
          </a:p>
        </p:txBody>
      </p:sp>
    </p:spTree>
    <p:extLst>
      <p:ext uri="{BB962C8B-B14F-4D97-AF65-F5344CB8AC3E}">
        <p14:creationId xmlns:p14="http://schemas.microsoft.com/office/powerpoint/2010/main" xmlns="" val="2511287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33844">
                                            <p:bg/>
                                          </p:spTgt>
                                        </p:tgtEl>
                                        <p:attrNameLst>
                                          <p:attrName>style.visibility</p:attrName>
                                        </p:attrNameLst>
                                      </p:cBhvr>
                                      <p:to>
                                        <p:strVal val="visible"/>
                                      </p:to>
                                    </p:set>
                                    <p:animEffect transition="in" filter="plus(in)">
                                      <p:cBhvr>
                                        <p:cTn id="7" dur="500"/>
                                        <p:tgtEl>
                                          <p:spTgt spid="333844">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33844">
                                            <p:txEl>
                                              <p:pRg st="0" end="0"/>
                                            </p:txEl>
                                          </p:spTgt>
                                        </p:tgtEl>
                                        <p:attrNameLst>
                                          <p:attrName>style.visibility</p:attrName>
                                        </p:attrNameLst>
                                      </p:cBhvr>
                                      <p:to>
                                        <p:strVal val="visible"/>
                                      </p:to>
                                    </p:set>
                                    <p:animEffect transition="in" filter="plus(in)">
                                      <p:cBhvr>
                                        <p:cTn id="10" dur="500"/>
                                        <p:tgtEl>
                                          <p:spTgt spid="333844">
                                            <p:txEl>
                                              <p:pRg st="0" end="0"/>
                                            </p:txEl>
                                          </p:spTgt>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333844">
                                            <p:txEl>
                                              <p:pRg st="2" end="2"/>
                                            </p:txEl>
                                          </p:spTgt>
                                        </p:tgtEl>
                                        <p:attrNameLst>
                                          <p:attrName>style.visibility</p:attrName>
                                        </p:attrNameLst>
                                      </p:cBhvr>
                                      <p:to>
                                        <p:strVal val="visible"/>
                                      </p:to>
                                    </p:set>
                                    <p:animEffect transition="in" filter="plus(in)">
                                      <p:cBhvr>
                                        <p:cTn id="13" dur="500"/>
                                        <p:tgtEl>
                                          <p:spTgt spid="333844">
                                            <p:txEl>
                                              <p:pRg st="2" end="2"/>
                                            </p:txEl>
                                          </p:spTgt>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333844">
                                            <p:txEl>
                                              <p:pRg st="4" end="4"/>
                                            </p:txEl>
                                          </p:spTgt>
                                        </p:tgtEl>
                                        <p:attrNameLst>
                                          <p:attrName>style.visibility</p:attrName>
                                        </p:attrNameLst>
                                      </p:cBhvr>
                                      <p:to>
                                        <p:strVal val="visible"/>
                                      </p:to>
                                    </p:set>
                                    <p:animEffect transition="in" filter="plus(in)">
                                      <p:cBhvr>
                                        <p:cTn id="16" dur="500"/>
                                        <p:tgtEl>
                                          <p:spTgt spid="333844">
                                            <p:txEl>
                                              <p:pRg st="4" end="4"/>
                                            </p:txEl>
                                          </p:spTgt>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333844">
                                            <p:txEl>
                                              <p:pRg st="6" end="6"/>
                                            </p:txEl>
                                          </p:spTgt>
                                        </p:tgtEl>
                                        <p:attrNameLst>
                                          <p:attrName>style.visibility</p:attrName>
                                        </p:attrNameLst>
                                      </p:cBhvr>
                                      <p:to>
                                        <p:strVal val="visible"/>
                                      </p:to>
                                    </p:set>
                                    <p:animEffect transition="in" filter="plus(in)">
                                      <p:cBhvr>
                                        <p:cTn id="19" dur="500"/>
                                        <p:tgtEl>
                                          <p:spTgt spid="333844">
                                            <p:txEl>
                                              <p:pRg st="6" end="6"/>
                                            </p:txEl>
                                          </p:spTgt>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333844">
                                            <p:txEl>
                                              <p:pRg st="8" end="8"/>
                                            </p:txEl>
                                          </p:spTgt>
                                        </p:tgtEl>
                                        <p:attrNameLst>
                                          <p:attrName>style.visibility</p:attrName>
                                        </p:attrNameLst>
                                      </p:cBhvr>
                                      <p:to>
                                        <p:strVal val="visible"/>
                                      </p:to>
                                    </p:set>
                                    <p:animEffect transition="in" filter="plus(in)">
                                      <p:cBhvr>
                                        <p:cTn id="22" dur="500"/>
                                        <p:tgtEl>
                                          <p:spTgt spid="333844">
                                            <p:txEl>
                                              <p:pRg st="8" end="8"/>
                                            </p:txEl>
                                          </p:spTgt>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333844">
                                            <p:txEl>
                                              <p:pRg st="10" end="10"/>
                                            </p:txEl>
                                          </p:spTgt>
                                        </p:tgtEl>
                                        <p:attrNameLst>
                                          <p:attrName>style.visibility</p:attrName>
                                        </p:attrNameLst>
                                      </p:cBhvr>
                                      <p:to>
                                        <p:strVal val="visible"/>
                                      </p:to>
                                    </p:set>
                                    <p:animEffect transition="in" filter="plus(in)">
                                      <p:cBhvr>
                                        <p:cTn id="25" dur="500"/>
                                        <p:tgtEl>
                                          <p:spTgt spid="333844">
                                            <p:txEl>
                                              <p:pRg st="10" end="1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3845"/>
                                        </p:tgtEl>
                                        <p:attrNameLst>
                                          <p:attrName>style.visibility</p:attrName>
                                        </p:attrNameLst>
                                      </p:cBhvr>
                                      <p:to>
                                        <p:strVal val="visible"/>
                                      </p:to>
                                    </p:set>
                                    <p:anim calcmode="lin" valueType="num">
                                      <p:cBhvr additive="base">
                                        <p:cTn id="30" dur="500" fill="hold"/>
                                        <p:tgtEl>
                                          <p:spTgt spid="333845"/>
                                        </p:tgtEl>
                                        <p:attrNameLst>
                                          <p:attrName>ppt_x</p:attrName>
                                        </p:attrNameLst>
                                      </p:cBhvr>
                                      <p:tavLst>
                                        <p:tav tm="0">
                                          <p:val>
                                            <p:strVal val="#ppt_x"/>
                                          </p:val>
                                        </p:tav>
                                        <p:tav tm="100000">
                                          <p:val>
                                            <p:strVal val="#ppt_x"/>
                                          </p:val>
                                        </p:tav>
                                      </p:tavLst>
                                    </p:anim>
                                    <p:anim calcmode="lin" valueType="num">
                                      <p:cBhvr additive="base">
                                        <p:cTn id="31" dur="500" fill="hold"/>
                                        <p:tgtEl>
                                          <p:spTgt spid="3338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44" grpId="0" build="allAtOnce" animBg="1"/>
      <p:bldP spid="3338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6"/>
          <p:cNvSpPr>
            <a:spLocks noGrp="1" noChangeArrowheads="1"/>
          </p:cNvSpPr>
          <p:nvPr>
            <p:ph type="sldNum" sz="quarter" idx="11"/>
          </p:nvPr>
        </p:nvSpPr>
        <p:spPr>
          <a:xfrm>
            <a:off x="457200" y="6245225"/>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l"/>
            <a:fld id="{B474DD19-35B1-4C71-9453-FCCCDBD1856A}" type="slidenum">
              <a:rPr lang="en-US" altLang="zh-CN" b="1" smtClean="0"/>
              <a:pPr algn="l"/>
              <a:t>17</a:t>
            </a:fld>
            <a:endParaRPr lang="en-US" altLang="zh-CN" b="1" smtClean="0"/>
          </a:p>
        </p:txBody>
      </p:sp>
      <p:sp>
        <p:nvSpPr>
          <p:cNvPr id="62467" name="Rectangle 2"/>
          <p:cNvSpPr>
            <a:spLocks noGrp="1" noChangeArrowheads="1"/>
          </p:cNvSpPr>
          <p:nvPr>
            <p:ph type="body" idx="1"/>
          </p:nvPr>
        </p:nvSpPr>
        <p:spPr>
          <a:xfrm>
            <a:off x="468313" y="260350"/>
            <a:ext cx="4679950" cy="649288"/>
          </a:xfrm>
          <a:solidFill>
            <a:schemeClr val="accent2"/>
          </a:solidFill>
        </p:spPr>
        <p:txBody>
          <a:bodyPr/>
          <a:lstStyle/>
          <a:p>
            <a:pPr>
              <a:buFont typeface="Wingdings" pitchFamily="2" charset="2"/>
              <a:buNone/>
            </a:pPr>
            <a:r>
              <a:rPr lang="zh-CN" altLang="en-US" b="1" smtClean="0">
                <a:solidFill>
                  <a:schemeClr val="bg1"/>
                </a:solidFill>
              </a:rPr>
              <a:t>可信云计算应用边界</a:t>
            </a:r>
          </a:p>
        </p:txBody>
      </p:sp>
      <p:sp>
        <p:nvSpPr>
          <p:cNvPr id="62468" name="AutoShape 3"/>
          <p:cNvSpPr>
            <a:spLocks noChangeArrowheads="1"/>
          </p:cNvSpPr>
          <p:nvPr/>
        </p:nvSpPr>
        <p:spPr bwMode="auto">
          <a:xfrm>
            <a:off x="900113" y="1700213"/>
            <a:ext cx="215900" cy="4319587"/>
          </a:xfrm>
          <a:prstGeom prst="upArrow">
            <a:avLst>
              <a:gd name="adj1" fmla="val 50000"/>
              <a:gd name="adj2" fmla="val 500184"/>
            </a:avLst>
          </a:prstGeom>
          <a:solidFill>
            <a:srgbClr val="FF0066"/>
          </a:solidFill>
          <a:ln w="9525">
            <a:solidFill>
              <a:schemeClr val="tx1"/>
            </a:solidFill>
            <a:miter lim="800000"/>
            <a:headEnd/>
            <a:tailEnd/>
          </a:ln>
        </p:spPr>
        <p:txBody>
          <a:bodyPr vert="eaVert"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b="1"/>
          </a:p>
        </p:txBody>
      </p:sp>
      <p:sp>
        <p:nvSpPr>
          <p:cNvPr id="62469" name="Text Box 4"/>
          <p:cNvSpPr txBox="1">
            <a:spLocks noChangeArrowheads="1"/>
          </p:cNvSpPr>
          <p:nvPr/>
        </p:nvSpPr>
        <p:spPr bwMode="auto">
          <a:xfrm>
            <a:off x="319088" y="2565400"/>
            <a:ext cx="615950" cy="25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 typeface="Arial" charset="0"/>
              <a:buNone/>
            </a:pPr>
            <a:r>
              <a:rPr lang="zh-CN" altLang="en-US" sz="2800" b="1">
                <a:latin typeface="Garamond" pitchFamily="18" charset="0"/>
              </a:rPr>
              <a:t>可信链传递</a:t>
            </a:r>
          </a:p>
        </p:txBody>
      </p:sp>
      <p:sp>
        <p:nvSpPr>
          <p:cNvPr id="62470" name="AutoShape 5"/>
          <p:cNvSpPr>
            <a:spLocks noChangeArrowheads="1"/>
          </p:cNvSpPr>
          <p:nvPr/>
        </p:nvSpPr>
        <p:spPr bwMode="auto">
          <a:xfrm>
            <a:off x="4572000" y="1989138"/>
            <a:ext cx="647700" cy="358775"/>
          </a:xfrm>
          <a:prstGeom prst="leftRightArrow">
            <a:avLst>
              <a:gd name="adj1" fmla="val 50000"/>
              <a:gd name="adj2" fmla="val 36106"/>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b="1"/>
          </a:p>
        </p:txBody>
      </p:sp>
      <p:sp>
        <p:nvSpPr>
          <p:cNvPr id="62471" name="AutoShape 6"/>
          <p:cNvSpPr>
            <a:spLocks noChangeArrowheads="1"/>
          </p:cNvSpPr>
          <p:nvPr/>
        </p:nvSpPr>
        <p:spPr bwMode="auto">
          <a:xfrm>
            <a:off x="4500563" y="4365625"/>
            <a:ext cx="647700" cy="358775"/>
          </a:xfrm>
          <a:prstGeom prst="leftRightArrow">
            <a:avLst>
              <a:gd name="adj1" fmla="val 50000"/>
              <a:gd name="adj2" fmla="val 36106"/>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b="1"/>
          </a:p>
        </p:txBody>
      </p:sp>
      <p:sp>
        <p:nvSpPr>
          <p:cNvPr id="62472" name="Text Box 7"/>
          <p:cNvSpPr txBox="1">
            <a:spLocks noChangeArrowheads="1"/>
          </p:cNvSpPr>
          <p:nvPr/>
        </p:nvSpPr>
        <p:spPr bwMode="auto">
          <a:xfrm>
            <a:off x="5287963" y="1700213"/>
            <a:ext cx="554037" cy="3673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eaVert">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400" b="1">
                <a:latin typeface="Garamond" pitchFamily="18" charset="0"/>
              </a:rPr>
              <a:t>可信接入平台</a:t>
            </a:r>
          </a:p>
        </p:txBody>
      </p:sp>
      <p:sp>
        <p:nvSpPr>
          <p:cNvPr id="62473" name="AutoShape 8"/>
          <p:cNvSpPr>
            <a:spLocks noChangeArrowheads="1"/>
          </p:cNvSpPr>
          <p:nvPr/>
        </p:nvSpPr>
        <p:spPr bwMode="auto">
          <a:xfrm>
            <a:off x="5867400" y="2492375"/>
            <a:ext cx="720725" cy="576263"/>
          </a:xfrm>
          <a:prstGeom prst="leftArrow">
            <a:avLst>
              <a:gd name="adj1" fmla="val 50000"/>
              <a:gd name="adj2" fmla="val 31267"/>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b="1"/>
          </a:p>
        </p:txBody>
      </p:sp>
      <p:sp>
        <p:nvSpPr>
          <p:cNvPr id="62474" name="AutoShape 9"/>
          <p:cNvSpPr>
            <a:spLocks noChangeArrowheads="1"/>
          </p:cNvSpPr>
          <p:nvPr/>
        </p:nvSpPr>
        <p:spPr bwMode="auto">
          <a:xfrm rot="10656394">
            <a:off x="5940425" y="3789363"/>
            <a:ext cx="720725" cy="576262"/>
          </a:xfrm>
          <a:prstGeom prst="leftArrow">
            <a:avLst>
              <a:gd name="adj1" fmla="val 50000"/>
              <a:gd name="adj2" fmla="val 31267"/>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b="1"/>
          </a:p>
        </p:txBody>
      </p:sp>
      <p:sp>
        <p:nvSpPr>
          <p:cNvPr id="334858" name="Rectangle 10"/>
          <p:cNvSpPr>
            <a:spLocks noChangeArrowheads="1"/>
          </p:cNvSpPr>
          <p:nvPr/>
        </p:nvSpPr>
        <p:spPr bwMode="auto">
          <a:xfrm>
            <a:off x="6804025" y="2420938"/>
            <a:ext cx="2054225" cy="6477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eaLnBrk="1" hangingPunct="1">
              <a:buFont typeface="Arial" panose="020B0604020202020204" pitchFamily="34" charset="0"/>
              <a:buNone/>
              <a:defRPr/>
            </a:pPr>
            <a:r>
              <a:rPr lang="zh-CN" altLang="en-US" sz="2400" b="1" dirty="0">
                <a:latin typeface="Garamond" pitchFamily="18" charset="0"/>
                <a:ea typeface="宋体" panose="02010600030101010101" pitchFamily="2" charset="-122"/>
              </a:rPr>
              <a:t> 用户服务请求 </a:t>
            </a:r>
          </a:p>
        </p:txBody>
      </p:sp>
      <p:sp>
        <p:nvSpPr>
          <p:cNvPr id="334859" name="Rectangle 11"/>
          <p:cNvSpPr>
            <a:spLocks noChangeArrowheads="1"/>
          </p:cNvSpPr>
          <p:nvPr/>
        </p:nvSpPr>
        <p:spPr bwMode="auto">
          <a:xfrm>
            <a:off x="6804025" y="3716338"/>
            <a:ext cx="1982788" cy="6477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eaLnBrk="1" hangingPunct="1">
              <a:buFont typeface="Arial" panose="020B0604020202020204" pitchFamily="34" charset="0"/>
              <a:buNone/>
              <a:defRPr/>
            </a:pPr>
            <a:r>
              <a:rPr lang="zh-CN" altLang="en-US" sz="2400" b="1">
                <a:latin typeface="Garamond" pitchFamily="18" charset="0"/>
                <a:ea typeface="宋体" panose="02010600030101010101" pitchFamily="2" charset="-122"/>
              </a:rPr>
              <a:t> 服务提供 </a:t>
            </a:r>
          </a:p>
        </p:txBody>
      </p:sp>
      <p:grpSp>
        <p:nvGrpSpPr>
          <p:cNvPr id="62477" name="Group 12"/>
          <p:cNvGrpSpPr>
            <a:grpSpLocks/>
          </p:cNvGrpSpPr>
          <p:nvPr/>
        </p:nvGrpSpPr>
        <p:grpSpPr bwMode="auto">
          <a:xfrm>
            <a:off x="1331913" y="1052513"/>
            <a:ext cx="3455987" cy="5419725"/>
            <a:chOff x="839" y="663"/>
            <a:chExt cx="2177" cy="3414"/>
          </a:xfrm>
        </p:grpSpPr>
        <p:sp>
          <p:nvSpPr>
            <p:cNvPr id="62480" name="Text Box 13"/>
            <p:cNvSpPr txBox="1">
              <a:spLocks noChangeArrowheads="1"/>
            </p:cNvSpPr>
            <p:nvPr/>
          </p:nvSpPr>
          <p:spPr bwMode="auto">
            <a:xfrm>
              <a:off x="839" y="663"/>
              <a:ext cx="2177" cy="3414"/>
            </a:xfrm>
            <a:prstGeom prst="rect">
              <a:avLst/>
            </a:prstGeom>
            <a:noFill/>
            <a:ln w="9525">
              <a:solidFill>
                <a:schemeClr val="tx1"/>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400" b="1">
                  <a:latin typeface="Garamond" pitchFamily="18" charset="0"/>
                </a:rPr>
                <a:t>计算环境</a:t>
              </a:r>
            </a:p>
            <a:p>
              <a:pPr algn="ctr" eaLnBrk="1" hangingPunct="1">
                <a:spcBef>
                  <a:spcPct val="50000"/>
                </a:spcBef>
                <a:buFont typeface="Arial" charset="0"/>
                <a:buNone/>
              </a:pPr>
              <a:endParaRPr lang="zh-CN" altLang="en-US" b="1">
                <a:latin typeface="Garamond" pitchFamily="18" charset="0"/>
              </a:endParaRPr>
            </a:p>
            <a:p>
              <a:pPr algn="ctr" eaLnBrk="1" hangingPunct="1">
                <a:spcBef>
                  <a:spcPct val="50000"/>
                </a:spcBef>
                <a:buFont typeface="Arial" charset="0"/>
                <a:buNone/>
              </a:pPr>
              <a:endParaRPr lang="zh-CN" altLang="en-US" b="1">
                <a:latin typeface="Garamond" pitchFamily="18" charset="0"/>
              </a:endParaRPr>
            </a:p>
            <a:p>
              <a:pPr algn="ctr" eaLnBrk="1" hangingPunct="1">
                <a:spcBef>
                  <a:spcPct val="50000"/>
                </a:spcBef>
                <a:buFont typeface="Arial" charset="0"/>
                <a:buNone/>
              </a:pPr>
              <a:endParaRPr lang="zh-CN" altLang="en-US" b="1">
                <a:latin typeface="Garamond" pitchFamily="18" charset="0"/>
              </a:endParaRPr>
            </a:p>
            <a:p>
              <a:pPr algn="ctr" eaLnBrk="1" hangingPunct="1">
                <a:spcBef>
                  <a:spcPct val="50000"/>
                </a:spcBef>
                <a:buFont typeface="Arial" charset="0"/>
                <a:buNone/>
              </a:pPr>
              <a:endParaRPr lang="zh-CN" altLang="en-US" b="1">
                <a:latin typeface="Garamond" pitchFamily="18" charset="0"/>
              </a:endParaRPr>
            </a:p>
            <a:p>
              <a:pPr algn="ctr" eaLnBrk="1" hangingPunct="1">
                <a:spcBef>
                  <a:spcPct val="50000"/>
                </a:spcBef>
                <a:buFont typeface="Arial" charset="0"/>
                <a:buNone/>
              </a:pPr>
              <a:endParaRPr lang="zh-CN" altLang="en-US" b="1">
                <a:latin typeface="Garamond" pitchFamily="18" charset="0"/>
              </a:endParaRPr>
            </a:p>
            <a:p>
              <a:pPr algn="ctr" eaLnBrk="1" hangingPunct="1">
                <a:spcBef>
                  <a:spcPct val="50000"/>
                </a:spcBef>
                <a:buFont typeface="Arial" charset="0"/>
                <a:buNone/>
              </a:pPr>
              <a:endParaRPr lang="zh-CN" altLang="en-US" b="1">
                <a:latin typeface="Garamond" pitchFamily="18" charset="0"/>
              </a:endParaRPr>
            </a:p>
            <a:p>
              <a:pPr algn="ctr" eaLnBrk="1" hangingPunct="1">
                <a:spcBef>
                  <a:spcPct val="50000"/>
                </a:spcBef>
                <a:buFont typeface="Arial" charset="0"/>
                <a:buNone/>
              </a:pPr>
              <a:endParaRPr lang="zh-CN" altLang="en-US" b="1">
                <a:latin typeface="Garamond" pitchFamily="18" charset="0"/>
              </a:endParaRPr>
            </a:p>
            <a:p>
              <a:pPr algn="ctr" eaLnBrk="1" hangingPunct="1">
                <a:spcBef>
                  <a:spcPct val="50000"/>
                </a:spcBef>
                <a:buFont typeface="Arial" charset="0"/>
                <a:buNone/>
              </a:pPr>
              <a:endParaRPr lang="zh-CN" altLang="en-US" b="1">
                <a:latin typeface="Garamond" pitchFamily="18" charset="0"/>
              </a:endParaRPr>
            </a:p>
            <a:p>
              <a:pPr algn="ctr" eaLnBrk="1" hangingPunct="1">
                <a:spcBef>
                  <a:spcPct val="50000"/>
                </a:spcBef>
                <a:buFont typeface="Arial" charset="0"/>
                <a:buNone/>
              </a:pPr>
              <a:endParaRPr lang="zh-CN" altLang="en-US" b="1">
                <a:latin typeface="Garamond" pitchFamily="18" charset="0"/>
              </a:endParaRPr>
            </a:p>
            <a:p>
              <a:pPr algn="ctr" eaLnBrk="1" hangingPunct="1">
                <a:spcBef>
                  <a:spcPct val="50000"/>
                </a:spcBef>
                <a:buFont typeface="Arial" charset="0"/>
                <a:buNone/>
              </a:pPr>
              <a:endParaRPr lang="zh-CN" altLang="en-US" b="1">
                <a:latin typeface="Garamond" pitchFamily="18" charset="0"/>
              </a:endParaRPr>
            </a:p>
            <a:p>
              <a:pPr algn="ctr" eaLnBrk="1" hangingPunct="1">
                <a:spcBef>
                  <a:spcPct val="50000"/>
                </a:spcBef>
                <a:buFont typeface="Arial" charset="0"/>
                <a:buNone/>
              </a:pPr>
              <a:endParaRPr lang="zh-CN" altLang="en-US" b="1">
                <a:latin typeface="Garamond" pitchFamily="18" charset="0"/>
              </a:endParaRPr>
            </a:p>
            <a:p>
              <a:pPr algn="ctr" eaLnBrk="1" hangingPunct="1">
                <a:spcBef>
                  <a:spcPct val="50000"/>
                </a:spcBef>
                <a:buFont typeface="Arial" charset="0"/>
                <a:buNone/>
              </a:pPr>
              <a:endParaRPr lang="zh-CN" altLang="en-US" b="1">
                <a:latin typeface="Garamond" pitchFamily="18" charset="0"/>
              </a:endParaRPr>
            </a:p>
          </p:txBody>
        </p:sp>
        <p:sp>
          <p:nvSpPr>
            <p:cNvPr id="334862" name="Rectangle 14"/>
            <p:cNvSpPr>
              <a:spLocks noChangeArrowheads="1"/>
            </p:cNvSpPr>
            <p:nvPr/>
          </p:nvSpPr>
          <p:spPr bwMode="auto">
            <a:xfrm>
              <a:off x="1066" y="981"/>
              <a:ext cx="1815" cy="544"/>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eaLnBrk="1" hangingPunct="1">
                <a:buFont typeface="Arial" panose="020B0604020202020204" pitchFamily="34" charset="0"/>
                <a:buNone/>
                <a:defRPr/>
              </a:pPr>
              <a:r>
                <a:rPr lang="zh-CN" altLang="en-US" sz="2400" b="1">
                  <a:latin typeface="Garamond" pitchFamily="18" charset="0"/>
                  <a:ea typeface="宋体" panose="02010600030101010101" pitchFamily="2" charset="-122"/>
                </a:rPr>
                <a:t> 应用服务 </a:t>
              </a:r>
            </a:p>
          </p:txBody>
        </p:sp>
        <p:sp>
          <p:nvSpPr>
            <p:cNvPr id="334863" name="Rectangle 15"/>
            <p:cNvSpPr>
              <a:spLocks noChangeArrowheads="1"/>
            </p:cNvSpPr>
            <p:nvPr/>
          </p:nvSpPr>
          <p:spPr bwMode="auto">
            <a:xfrm>
              <a:off x="1066" y="2115"/>
              <a:ext cx="1769" cy="17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eaLnBrk="1" hangingPunct="1">
                <a:buFont typeface="Arial" panose="020B0604020202020204" pitchFamily="34" charset="0"/>
                <a:buNone/>
                <a:defRPr/>
              </a:pPr>
              <a:r>
                <a:rPr lang="zh-CN" altLang="en-US" sz="2400" b="1">
                  <a:latin typeface="Garamond" pitchFamily="18" charset="0"/>
                  <a:ea typeface="宋体" panose="02010600030101010101" pitchFamily="2" charset="-122"/>
                </a:rPr>
                <a:t>计算平台</a:t>
              </a:r>
            </a:p>
            <a:p>
              <a:pPr algn="ctr" eaLnBrk="1" hangingPunct="1">
                <a:buFont typeface="Arial" panose="020B0604020202020204" pitchFamily="34" charset="0"/>
                <a:buNone/>
                <a:defRPr/>
              </a:pPr>
              <a:r>
                <a:rPr lang="zh-CN" altLang="en-US" sz="2400" b="1">
                  <a:latin typeface="Garamond" pitchFamily="18" charset="0"/>
                  <a:ea typeface="宋体" panose="02010600030101010101" pitchFamily="2" charset="-122"/>
                </a:rPr>
                <a:t>虚拟化</a:t>
              </a:r>
            </a:p>
            <a:p>
              <a:pPr algn="ctr" eaLnBrk="1" hangingPunct="1">
                <a:buFont typeface="Arial" panose="020B0604020202020204" pitchFamily="34" charset="0"/>
                <a:buNone/>
                <a:defRPr/>
              </a:pPr>
              <a:endParaRPr lang="zh-CN" altLang="en-US" sz="2400" b="1">
                <a:latin typeface="Garamond" pitchFamily="18" charset="0"/>
                <a:ea typeface="宋体" panose="02010600030101010101" pitchFamily="2" charset="-122"/>
              </a:endParaRPr>
            </a:p>
            <a:p>
              <a:pPr algn="ctr" eaLnBrk="1" hangingPunct="1">
                <a:buFont typeface="Arial" panose="020B0604020202020204" pitchFamily="34" charset="0"/>
                <a:buNone/>
                <a:defRPr/>
              </a:pPr>
              <a:endParaRPr lang="zh-CN" altLang="en-US" sz="2400" b="1">
                <a:latin typeface="Garamond" pitchFamily="18" charset="0"/>
                <a:ea typeface="宋体" panose="02010600030101010101" pitchFamily="2" charset="-122"/>
              </a:endParaRPr>
            </a:p>
            <a:p>
              <a:pPr algn="ctr" eaLnBrk="1" hangingPunct="1">
                <a:buFont typeface="Arial" panose="020B0604020202020204" pitchFamily="34" charset="0"/>
                <a:buNone/>
                <a:defRPr/>
              </a:pPr>
              <a:r>
                <a:rPr lang="zh-CN" altLang="en-US" sz="2400" b="1">
                  <a:latin typeface="Garamond" pitchFamily="18" charset="0"/>
                  <a:ea typeface="宋体" panose="02010600030101010101" pitchFamily="2" charset="-122"/>
                </a:rPr>
                <a:t>基础设施</a:t>
              </a:r>
            </a:p>
            <a:p>
              <a:pPr algn="ctr" eaLnBrk="1" hangingPunct="1">
                <a:buFont typeface="Arial" panose="020B0604020202020204" pitchFamily="34" charset="0"/>
                <a:buNone/>
                <a:defRPr/>
              </a:pPr>
              <a:r>
                <a:rPr lang="zh-CN" altLang="en-US" sz="2400" b="1">
                  <a:latin typeface="Garamond" pitchFamily="18" charset="0"/>
                  <a:ea typeface="宋体" panose="02010600030101010101" pitchFamily="2" charset="-122"/>
                </a:rPr>
                <a:t>（可信根）</a:t>
              </a:r>
            </a:p>
          </p:txBody>
        </p:sp>
        <p:sp>
          <p:nvSpPr>
            <p:cNvPr id="62483" name="AutoShape 16"/>
            <p:cNvSpPr>
              <a:spLocks noChangeArrowheads="1"/>
            </p:cNvSpPr>
            <p:nvPr/>
          </p:nvSpPr>
          <p:spPr bwMode="auto">
            <a:xfrm>
              <a:off x="1927" y="2750"/>
              <a:ext cx="363" cy="363"/>
            </a:xfrm>
            <a:prstGeom prst="upArrow">
              <a:avLst>
                <a:gd name="adj1" fmla="val 50000"/>
                <a:gd name="adj2" fmla="val 25000"/>
              </a:avLst>
            </a:prstGeom>
            <a:solidFill>
              <a:srgbClr val="FF6600"/>
            </a:solidFill>
            <a:ln w="9525">
              <a:solidFill>
                <a:schemeClr val="tx1"/>
              </a:solidFill>
              <a:miter lim="800000"/>
              <a:headEnd/>
              <a:tailEnd/>
            </a:ln>
          </p:spPr>
          <p:txBody>
            <a:bodyPr vert="eaVert"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62484" name="AutoShape 17"/>
            <p:cNvSpPr>
              <a:spLocks noChangeArrowheads="1"/>
            </p:cNvSpPr>
            <p:nvPr/>
          </p:nvSpPr>
          <p:spPr bwMode="auto">
            <a:xfrm>
              <a:off x="1882" y="1570"/>
              <a:ext cx="363" cy="500"/>
            </a:xfrm>
            <a:prstGeom prst="upArrow">
              <a:avLst>
                <a:gd name="adj1" fmla="val 50000"/>
                <a:gd name="adj2" fmla="val 34435"/>
              </a:avLst>
            </a:prstGeom>
            <a:solidFill>
              <a:srgbClr val="FF6600"/>
            </a:solidFill>
            <a:ln w="9525">
              <a:solidFill>
                <a:schemeClr val="tx1"/>
              </a:solidFill>
              <a:miter lim="800000"/>
              <a:headEnd/>
              <a:tailEnd/>
            </a:ln>
          </p:spPr>
          <p:txBody>
            <a:bodyPr vert="eaVert"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62485" name="Text Box 18"/>
            <p:cNvSpPr txBox="1">
              <a:spLocks noChangeArrowheads="1"/>
            </p:cNvSpPr>
            <p:nvPr/>
          </p:nvSpPr>
          <p:spPr bwMode="auto">
            <a:xfrm>
              <a:off x="1114" y="2523"/>
              <a:ext cx="349" cy="907"/>
            </a:xfrm>
            <a:prstGeom prst="rect">
              <a:avLst/>
            </a:prstGeom>
            <a:solidFill>
              <a:srgbClr val="FF0066"/>
            </a:solidFill>
            <a:ln w="9525">
              <a:solidFill>
                <a:srgbClr val="FF6600"/>
              </a:solidFill>
              <a:miter lim="800000"/>
              <a:headEnd/>
              <a:tailEnd/>
            </a:ln>
          </p:spPr>
          <p:txBody>
            <a:bodyPr vert="eaVert">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400" b="1">
                  <a:latin typeface="Garamond" pitchFamily="18" charset="0"/>
                </a:rPr>
                <a:t>计算节点</a:t>
              </a:r>
            </a:p>
          </p:txBody>
        </p:sp>
      </p:grpSp>
      <p:sp>
        <p:nvSpPr>
          <p:cNvPr id="62478" name="AutoShape 19"/>
          <p:cNvSpPr>
            <a:spLocks noChangeArrowheads="1"/>
          </p:cNvSpPr>
          <p:nvPr/>
        </p:nvSpPr>
        <p:spPr bwMode="auto">
          <a:xfrm>
            <a:off x="3779838" y="1989138"/>
            <a:ext cx="719137" cy="3384550"/>
          </a:xfrm>
          <a:prstGeom prst="upDownArrow">
            <a:avLst>
              <a:gd name="adj1" fmla="val 50000"/>
              <a:gd name="adj2" fmla="val 94128"/>
            </a:avLst>
          </a:prstGeom>
          <a:solidFill>
            <a:srgbClr val="FFFF00"/>
          </a:solidFill>
          <a:ln>
            <a:noFill/>
          </a:ln>
          <a:effectLst>
            <a:prstShdw prst="shdw17" dist="17961" dir="2700000">
              <a:srgbClr val="999900"/>
            </a:prstShdw>
          </a:effectLst>
          <a:extLst>
            <a:ext uri="{91240B29-F687-4F45-9708-019B960494DF}">
              <a14:hiddenLine xmlns:a14="http://schemas.microsoft.com/office/drawing/2010/main" xmlns="" w="12700" cap="sq" algn="ctr">
                <a:solidFill>
                  <a:srgbClr val="000000"/>
                </a:solidFill>
                <a:miter lim="800000"/>
                <a:headEnd/>
                <a:tailEnd/>
              </a14:hiddenLine>
            </a:ext>
          </a:extLst>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r>
              <a:rPr lang="zh-CN" altLang="en-US" b="1">
                <a:solidFill>
                  <a:schemeClr val="bg2"/>
                </a:solidFill>
              </a:rPr>
              <a:t>控</a:t>
            </a:r>
          </a:p>
          <a:p>
            <a:pPr eaLnBrk="1" hangingPunct="1">
              <a:buFont typeface="Arial" charset="0"/>
              <a:buNone/>
            </a:pPr>
            <a:r>
              <a:rPr lang="zh-CN" altLang="en-US" b="1">
                <a:solidFill>
                  <a:schemeClr val="bg2"/>
                </a:solidFill>
              </a:rPr>
              <a:t>制</a:t>
            </a:r>
          </a:p>
          <a:p>
            <a:pPr eaLnBrk="1" hangingPunct="1">
              <a:buFont typeface="Arial" charset="0"/>
              <a:buNone/>
            </a:pPr>
            <a:r>
              <a:rPr lang="zh-CN" altLang="en-US" b="1">
                <a:solidFill>
                  <a:schemeClr val="bg2"/>
                </a:solidFill>
              </a:rPr>
              <a:t>流</a:t>
            </a:r>
          </a:p>
          <a:p>
            <a:pPr eaLnBrk="1" hangingPunct="1">
              <a:buFont typeface="Arial" charset="0"/>
              <a:buNone/>
            </a:pPr>
            <a:r>
              <a:rPr lang="zh-CN" altLang="en-US" b="1">
                <a:solidFill>
                  <a:schemeClr val="bg2"/>
                </a:solidFill>
              </a:rPr>
              <a:t>程</a:t>
            </a:r>
          </a:p>
          <a:p>
            <a:pPr eaLnBrk="1" hangingPunct="1">
              <a:buFont typeface="Arial" charset="0"/>
              <a:buNone/>
            </a:pPr>
            <a:r>
              <a:rPr lang="zh-CN" altLang="en-US" b="1">
                <a:solidFill>
                  <a:schemeClr val="bg2"/>
                </a:solidFill>
              </a:rPr>
              <a:t>可</a:t>
            </a:r>
          </a:p>
          <a:p>
            <a:pPr eaLnBrk="1" hangingPunct="1">
              <a:buFont typeface="Arial" charset="0"/>
              <a:buNone/>
            </a:pPr>
            <a:r>
              <a:rPr lang="zh-CN" altLang="en-US" b="1">
                <a:solidFill>
                  <a:schemeClr val="bg2"/>
                </a:solidFill>
              </a:rPr>
              <a:t>信</a:t>
            </a:r>
          </a:p>
        </p:txBody>
      </p:sp>
      <p:sp>
        <p:nvSpPr>
          <p:cNvPr id="334868" name="AutoShape 20"/>
          <p:cNvSpPr>
            <a:spLocks noChangeArrowheads="1"/>
          </p:cNvSpPr>
          <p:nvPr/>
        </p:nvSpPr>
        <p:spPr bwMode="auto">
          <a:xfrm>
            <a:off x="323850" y="3644900"/>
            <a:ext cx="4537075" cy="2663825"/>
          </a:xfrm>
          <a:prstGeom prst="wedgeRoundRectCallout">
            <a:avLst>
              <a:gd name="adj1" fmla="val 56403"/>
              <a:gd name="adj2" fmla="val -68894"/>
              <a:gd name="adj3" fmla="val 16667"/>
            </a:avLst>
          </a:prstGeom>
          <a:solidFill>
            <a:srgbClr val="00B050"/>
          </a:solidFill>
          <a:ln w="9525">
            <a:solidFill>
              <a:schemeClr val="tx1"/>
            </a:solidFill>
            <a:miter lim="800000"/>
            <a:headEnd/>
            <a:tailEnd/>
          </a:ln>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endParaRPr lang="zh-CN" altLang="en-US" sz="2800" b="1" dirty="0">
              <a:solidFill>
                <a:srgbClr val="FF6600"/>
              </a:solidFill>
              <a:latin typeface="Garamond" pitchFamily="18" charset="0"/>
            </a:endParaRPr>
          </a:p>
          <a:p>
            <a:pPr eaLnBrk="1" hangingPunct="1">
              <a:buFont typeface="Arial" charset="0"/>
              <a:buNone/>
            </a:pPr>
            <a:r>
              <a:rPr lang="zh-CN" altLang="en-US" sz="2800" b="1" dirty="0">
                <a:solidFill>
                  <a:srgbClr val="FF6600"/>
                </a:solidFill>
                <a:latin typeface="Garamond" pitchFamily="18" charset="0"/>
              </a:rPr>
              <a:t>可信接入</a:t>
            </a:r>
          </a:p>
          <a:p>
            <a:pPr eaLnBrk="1" hangingPunct="1">
              <a:buFont typeface="Arial" charset="0"/>
              <a:buNone/>
            </a:pPr>
            <a:endParaRPr lang="zh-CN" altLang="en-US" sz="900" b="1" dirty="0">
              <a:solidFill>
                <a:srgbClr val="FF6600"/>
              </a:solidFill>
              <a:latin typeface="Garamond" pitchFamily="18" charset="0"/>
            </a:endParaRPr>
          </a:p>
          <a:p>
            <a:pPr eaLnBrk="1" hangingPunct="1">
              <a:buFont typeface="Arial" charset="0"/>
              <a:buNone/>
            </a:pPr>
            <a:r>
              <a:rPr lang="zh-CN" altLang="en-US" sz="2800" b="1" dirty="0">
                <a:latin typeface="Garamond" pitchFamily="18" charset="0"/>
              </a:rPr>
              <a:t>验证用户请求和连接的计算资源可信</a:t>
            </a:r>
          </a:p>
        </p:txBody>
      </p:sp>
    </p:spTree>
    <p:extLst>
      <p:ext uri="{BB962C8B-B14F-4D97-AF65-F5344CB8AC3E}">
        <p14:creationId xmlns:p14="http://schemas.microsoft.com/office/powerpoint/2010/main" xmlns="" val="966736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34868"/>
                                        </p:tgtEl>
                                        <p:attrNameLst>
                                          <p:attrName>style.visibility</p:attrName>
                                        </p:attrNameLst>
                                      </p:cBhvr>
                                      <p:to>
                                        <p:strVal val="visible"/>
                                      </p:to>
                                    </p:set>
                                    <p:animEffect transition="in" filter="box(in)">
                                      <p:cBhvr>
                                        <p:cTn id="7" dur="500"/>
                                        <p:tgtEl>
                                          <p:spTgt spid="33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sz="half" idx="1"/>
          </p:nvPr>
        </p:nvSpPr>
        <p:spPr>
          <a:xfrm>
            <a:off x="539750" y="115888"/>
            <a:ext cx="4103688" cy="647700"/>
          </a:xfrm>
          <a:solidFill>
            <a:schemeClr val="accent2"/>
          </a:solidFill>
        </p:spPr>
        <p:txBody>
          <a:bodyPr/>
          <a:lstStyle/>
          <a:p>
            <a:pPr algn="ctr">
              <a:buFont typeface="Wingdings" pitchFamily="2" charset="2"/>
              <a:buNone/>
            </a:pPr>
            <a:r>
              <a:rPr lang="zh-CN" altLang="en-US" sz="2800" b="1" dirty="0" smtClean="0">
                <a:solidFill>
                  <a:schemeClr val="bg1"/>
                </a:solidFill>
              </a:rPr>
              <a:t>可信云计算通信网络</a:t>
            </a:r>
          </a:p>
        </p:txBody>
      </p:sp>
      <p:sp>
        <p:nvSpPr>
          <p:cNvPr id="63491" name="AutoShape 3"/>
          <p:cNvSpPr>
            <a:spLocks noChangeArrowheads="1"/>
          </p:cNvSpPr>
          <p:nvPr/>
        </p:nvSpPr>
        <p:spPr bwMode="auto">
          <a:xfrm>
            <a:off x="4860925" y="2565400"/>
            <a:ext cx="647700" cy="358775"/>
          </a:xfrm>
          <a:prstGeom prst="leftRightArrow">
            <a:avLst>
              <a:gd name="adj1" fmla="val 50000"/>
              <a:gd name="adj2" fmla="val 36106"/>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63492" name="Text Box 4"/>
          <p:cNvSpPr txBox="1">
            <a:spLocks noChangeArrowheads="1"/>
          </p:cNvSpPr>
          <p:nvPr/>
        </p:nvSpPr>
        <p:spPr bwMode="auto">
          <a:xfrm>
            <a:off x="5530850" y="1196975"/>
            <a:ext cx="554038" cy="3673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eaVert">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400" b="1">
                <a:latin typeface="Garamond" pitchFamily="18" charset="0"/>
              </a:rPr>
              <a:t>可信接入边界</a:t>
            </a:r>
          </a:p>
        </p:txBody>
      </p:sp>
      <p:sp>
        <p:nvSpPr>
          <p:cNvPr id="63493" name="Rectangle 5"/>
          <p:cNvSpPr>
            <a:spLocks noChangeArrowheads="1"/>
          </p:cNvSpPr>
          <p:nvPr/>
        </p:nvSpPr>
        <p:spPr bwMode="auto">
          <a:xfrm>
            <a:off x="7524750" y="2205038"/>
            <a:ext cx="1152525" cy="10080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400" b="1">
                <a:latin typeface="Garamond" pitchFamily="18" charset="0"/>
              </a:rPr>
              <a:t> 用户 </a:t>
            </a:r>
          </a:p>
          <a:p>
            <a:pPr algn="ctr" eaLnBrk="1" hangingPunct="1">
              <a:buFont typeface="Arial" charset="0"/>
              <a:buNone/>
            </a:pPr>
            <a:r>
              <a:rPr lang="zh-CN" altLang="en-US" sz="2400" b="1">
                <a:latin typeface="Garamond" pitchFamily="18" charset="0"/>
              </a:rPr>
              <a:t> 终端 </a:t>
            </a:r>
          </a:p>
        </p:txBody>
      </p:sp>
      <p:sp>
        <p:nvSpPr>
          <p:cNvPr id="63494" name="AutoShape 6"/>
          <p:cNvSpPr>
            <a:spLocks noChangeArrowheads="1"/>
          </p:cNvSpPr>
          <p:nvPr/>
        </p:nvSpPr>
        <p:spPr bwMode="auto">
          <a:xfrm>
            <a:off x="6154738" y="2563813"/>
            <a:ext cx="1368425" cy="358775"/>
          </a:xfrm>
          <a:prstGeom prst="leftRightArrow">
            <a:avLst>
              <a:gd name="adj1" fmla="val 50000"/>
              <a:gd name="adj2" fmla="val 76283"/>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63495" name="Text Box 7"/>
          <p:cNvSpPr txBox="1">
            <a:spLocks noChangeArrowheads="1"/>
          </p:cNvSpPr>
          <p:nvPr/>
        </p:nvSpPr>
        <p:spPr bwMode="auto">
          <a:xfrm>
            <a:off x="6157913" y="1773238"/>
            <a:ext cx="1150937"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400" b="1">
                <a:latin typeface="Garamond" pitchFamily="18" charset="0"/>
              </a:rPr>
              <a:t>可信通信网络</a:t>
            </a:r>
          </a:p>
        </p:txBody>
      </p:sp>
      <p:sp>
        <p:nvSpPr>
          <p:cNvPr id="63496" name="AutoShape 8"/>
          <p:cNvSpPr>
            <a:spLocks noChangeArrowheads="1"/>
          </p:cNvSpPr>
          <p:nvPr/>
        </p:nvSpPr>
        <p:spPr bwMode="auto">
          <a:xfrm>
            <a:off x="250825" y="836613"/>
            <a:ext cx="4610100" cy="4392612"/>
          </a:xfrm>
          <a:prstGeom prst="cube">
            <a:avLst>
              <a:gd name="adj" fmla="val 25000"/>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r>
              <a:rPr lang="zh-CN" altLang="en-US" sz="2800" b="1">
                <a:solidFill>
                  <a:schemeClr val="hlink"/>
                </a:solidFill>
                <a:latin typeface="Garamond" pitchFamily="18" charset="0"/>
              </a:rPr>
              <a:t> 可信计算设备 </a:t>
            </a:r>
          </a:p>
        </p:txBody>
      </p:sp>
      <p:sp>
        <p:nvSpPr>
          <p:cNvPr id="63497" name="Text Box 9"/>
          <p:cNvSpPr txBox="1">
            <a:spLocks noChangeArrowheads="1"/>
          </p:cNvSpPr>
          <p:nvPr/>
        </p:nvSpPr>
        <p:spPr bwMode="auto">
          <a:xfrm>
            <a:off x="3203575" y="5734050"/>
            <a:ext cx="3240088" cy="5286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800" b="1">
                <a:latin typeface="Garamond" pitchFamily="18" charset="0"/>
              </a:rPr>
              <a:t>系统   安全   审计</a:t>
            </a:r>
          </a:p>
        </p:txBody>
      </p:sp>
      <p:sp>
        <p:nvSpPr>
          <p:cNvPr id="63498" name="Text Box 10"/>
          <p:cNvSpPr txBox="1">
            <a:spLocks noChangeArrowheads="1"/>
          </p:cNvSpPr>
          <p:nvPr/>
        </p:nvSpPr>
        <p:spPr bwMode="auto">
          <a:xfrm>
            <a:off x="3203575" y="6237288"/>
            <a:ext cx="3240088" cy="528637"/>
          </a:xfrm>
          <a:prstGeom prst="rect">
            <a:avLst/>
          </a:prstGeom>
          <a:solidFill>
            <a:srgbClr val="FF0066"/>
          </a:solidFill>
          <a:ln w="9525">
            <a:solidFill>
              <a:schemeClr val="tx1"/>
            </a:solidFill>
            <a:miter lim="800000"/>
            <a:headEnd/>
            <a:tailEnd/>
          </a:ln>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800" b="1">
                <a:latin typeface="Garamond" pitchFamily="18" charset="0"/>
              </a:rPr>
              <a:t>安全管理中心</a:t>
            </a:r>
          </a:p>
        </p:txBody>
      </p:sp>
      <p:sp>
        <p:nvSpPr>
          <p:cNvPr id="63499" name="Line 11"/>
          <p:cNvSpPr>
            <a:spLocks noChangeShapeType="1"/>
          </p:cNvSpPr>
          <p:nvPr/>
        </p:nvSpPr>
        <p:spPr bwMode="auto">
          <a:xfrm flipH="1" flipV="1">
            <a:off x="2124075" y="5373688"/>
            <a:ext cx="1008063" cy="719137"/>
          </a:xfrm>
          <a:prstGeom prst="line">
            <a:avLst/>
          </a:prstGeom>
          <a:noFill/>
          <a:ln w="76200">
            <a:solidFill>
              <a:srgbClr val="FF00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63500" name="Line 12"/>
          <p:cNvSpPr>
            <a:spLocks noChangeShapeType="1"/>
          </p:cNvSpPr>
          <p:nvPr/>
        </p:nvSpPr>
        <p:spPr bwMode="auto">
          <a:xfrm flipH="1">
            <a:off x="6588125" y="3284538"/>
            <a:ext cx="1296988" cy="2520950"/>
          </a:xfrm>
          <a:prstGeom prst="line">
            <a:avLst/>
          </a:prstGeom>
          <a:noFill/>
          <a:ln w="76200">
            <a:solidFill>
              <a:srgbClr val="FF00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63501" name="Line 13"/>
          <p:cNvSpPr>
            <a:spLocks noChangeShapeType="1"/>
          </p:cNvSpPr>
          <p:nvPr/>
        </p:nvSpPr>
        <p:spPr bwMode="auto">
          <a:xfrm>
            <a:off x="684213" y="4106863"/>
            <a:ext cx="719137" cy="0"/>
          </a:xfrm>
          <a:prstGeom prst="line">
            <a:avLst/>
          </a:prstGeom>
          <a:noFill/>
          <a:ln w="381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3502" name="Line 14"/>
          <p:cNvSpPr>
            <a:spLocks noChangeShapeType="1"/>
          </p:cNvSpPr>
          <p:nvPr/>
        </p:nvSpPr>
        <p:spPr bwMode="auto">
          <a:xfrm>
            <a:off x="684213" y="4076700"/>
            <a:ext cx="717550" cy="60325"/>
          </a:xfrm>
          <a:prstGeom prst="line">
            <a:avLst/>
          </a:prstGeom>
          <a:noFill/>
          <a:ln w="381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3503" name="Text Box 15"/>
          <p:cNvSpPr txBox="1">
            <a:spLocks noChangeArrowheads="1"/>
          </p:cNvSpPr>
          <p:nvPr/>
        </p:nvSpPr>
        <p:spPr bwMode="auto">
          <a:xfrm>
            <a:off x="1547813" y="1196975"/>
            <a:ext cx="21605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400" b="1">
                <a:solidFill>
                  <a:srgbClr val="FF0066"/>
                </a:solidFill>
                <a:latin typeface="Garamond" pitchFamily="18" charset="0"/>
              </a:rPr>
              <a:t>可信计算环境</a:t>
            </a:r>
          </a:p>
        </p:txBody>
      </p:sp>
      <p:sp>
        <p:nvSpPr>
          <p:cNvPr id="63504" name="Line 16"/>
          <p:cNvSpPr>
            <a:spLocks noChangeShapeType="1"/>
          </p:cNvSpPr>
          <p:nvPr/>
        </p:nvSpPr>
        <p:spPr bwMode="auto">
          <a:xfrm>
            <a:off x="1042988" y="1196975"/>
            <a:ext cx="3384550" cy="0"/>
          </a:xfrm>
          <a:prstGeom prst="line">
            <a:avLst/>
          </a:prstGeom>
          <a:noFill/>
          <a:ln w="38100">
            <a:solidFill>
              <a:srgbClr val="FF0066"/>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3505" name="Line 17"/>
          <p:cNvSpPr>
            <a:spLocks noChangeShapeType="1"/>
          </p:cNvSpPr>
          <p:nvPr/>
        </p:nvSpPr>
        <p:spPr bwMode="auto">
          <a:xfrm>
            <a:off x="684213" y="1628775"/>
            <a:ext cx="3455987" cy="0"/>
          </a:xfrm>
          <a:prstGeom prst="line">
            <a:avLst/>
          </a:prstGeom>
          <a:noFill/>
          <a:ln w="38100">
            <a:solidFill>
              <a:srgbClr val="FF0066"/>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3506" name="Line 18"/>
          <p:cNvSpPr>
            <a:spLocks noChangeShapeType="1"/>
          </p:cNvSpPr>
          <p:nvPr/>
        </p:nvSpPr>
        <p:spPr bwMode="auto">
          <a:xfrm>
            <a:off x="4140200" y="1700213"/>
            <a:ext cx="0" cy="3097212"/>
          </a:xfrm>
          <a:prstGeom prst="line">
            <a:avLst/>
          </a:prstGeom>
          <a:noFill/>
          <a:ln w="38100">
            <a:solidFill>
              <a:srgbClr val="FF0066"/>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3507" name="Line 19"/>
          <p:cNvSpPr>
            <a:spLocks noChangeShapeType="1"/>
          </p:cNvSpPr>
          <p:nvPr/>
        </p:nvSpPr>
        <p:spPr bwMode="auto">
          <a:xfrm>
            <a:off x="4427538" y="1268413"/>
            <a:ext cx="0" cy="3240087"/>
          </a:xfrm>
          <a:prstGeom prst="line">
            <a:avLst/>
          </a:prstGeom>
          <a:noFill/>
          <a:ln w="38100">
            <a:solidFill>
              <a:srgbClr val="FF0066"/>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3508" name="Line 20"/>
          <p:cNvSpPr>
            <a:spLocks noChangeShapeType="1"/>
          </p:cNvSpPr>
          <p:nvPr/>
        </p:nvSpPr>
        <p:spPr bwMode="auto">
          <a:xfrm>
            <a:off x="5724525" y="4868863"/>
            <a:ext cx="0" cy="792162"/>
          </a:xfrm>
          <a:prstGeom prst="line">
            <a:avLst/>
          </a:prstGeom>
          <a:noFill/>
          <a:ln w="76200">
            <a:solidFill>
              <a:srgbClr val="FF00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graphicFrame>
        <p:nvGraphicFramePr>
          <p:cNvPr id="335893" name="Group 21"/>
          <p:cNvGraphicFramePr>
            <a:graphicFrameLocks noGrp="1"/>
          </p:cNvGraphicFramePr>
          <p:nvPr/>
        </p:nvGraphicFramePr>
        <p:xfrm>
          <a:off x="611188" y="2133600"/>
          <a:ext cx="2808287" cy="2520952"/>
        </p:xfrm>
        <a:graphic>
          <a:graphicData uri="http://schemas.openxmlformats.org/drawingml/2006/table">
            <a:tbl>
              <a:tblPr/>
              <a:tblGrid>
                <a:gridCol w="2808287"/>
              </a:tblGrid>
              <a:tr h="63023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zh-CN" altLang="en-US" sz="2800" b="1" i="0" u="none" strike="noStrike" cap="none" normalizeH="0" baseline="0" smtClean="0">
                          <a:ln>
                            <a:noFill/>
                          </a:ln>
                          <a:solidFill>
                            <a:schemeClr val="tx1"/>
                          </a:solidFill>
                          <a:effectLst/>
                          <a:latin typeface="Arial" charset="0"/>
                          <a:ea typeface="宋体" pitchFamily="2" charset="-122"/>
                        </a:rPr>
                        <a:t>应用服务资源</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Arial" charset="0"/>
                          <a:ea typeface="宋体" pitchFamily="2" charset="-122"/>
                        </a:rPr>
                        <a:t>   平台</a:t>
                      </a:r>
                      <a:endParaRPr kumimoji="0" lang="zh-CN" altLang="en-US" sz="2800" b="0" i="0" u="none" strike="noStrike" cap="none" normalizeH="0" baseline="0" smtClean="0">
                        <a:ln>
                          <a:noFill/>
                        </a:ln>
                        <a:solidFill>
                          <a:schemeClr val="tx1"/>
                        </a:solidFill>
                        <a:effectLst/>
                        <a:latin typeface="Arial" charset="0"/>
                        <a:ea typeface="宋体"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zh-CN" altLang="en-US" sz="2800" b="1" i="0" u="none" strike="noStrike" cap="none" normalizeH="0" baseline="0" smtClean="0">
                          <a:ln>
                            <a:noFill/>
                          </a:ln>
                          <a:solidFill>
                            <a:schemeClr val="tx1"/>
                          </a:solidFill>
                          <a:effectLst/>
                          <a:latin typeface="Arial" charset="0"/>
                          <a:ea typeface="宋体" pitchFamily="2" charset="-122"/>
                        </a:rPr>
                        <a:t>            虚拟层</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zh-CN" altLang="en-US" sz="2800" b="1" i="0" u="none" strike="noStrike" cap="none" normalizeH="0" baseline="0" smtClean="0">
                          <a:ln>
                            <a:noFill/>
                          </a:ln>
                          <a:solidFill>
                            <a:schemeClr val="tx1"/>
                          </a:solidFill>
                          <a:effectLst/>
                          <a:latin typeface="Arial" charset="0"/>
                          <a:ea typeface="宋体" pitchFamily="2" charset="-122"/>
                        </a:rPr>
                        <a:t>         计算单元</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21" name="Line 33"/>
          <p:cNvSpPr>
            <a:spLocks noChangeShapeType="1"/>
          </p:cNvSpPr>
          <p:nvPr/>
        </p:nvSpPr>
        <p:spPr bwMode="auto">
          <a:xfrm>
            <a:off x="1403350" y="2781300"/>
            <a:ext cx="0" cy="18716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3522" name="Rectangle 34"/>
          <p:cNvSpPr>
            <a:spLocks noChangeArrowheads="1"/>
          </p:cNvSpPr>
          <p:nvPr/>
        </p:nvSpPr>
        <p:spPr bwMode="auto">
          <a:xfrm>
            <a:off x="611188" y="2781300"/>
            <a:ext cx="792162" cy="187325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400" b="1">
                <a:latin typeface="Garamond" pitchFamily="18" charset="0"/>
              </a:rPr>
              <a:t>计</a:t>
            </a:r>
          </a:p>
          <a:p>
            <a:pPr algn="ctr" eaLnBrk="1" hangingPunct="1">
              <a:buFont typeface="Arial" charset="0"/>
              <a:buNone/>
            </a:pPr>
            <a:r>
              <a:rPr lang="zh-CN" altLang="en-US" sz="2400" b="1">
                <a:latin typeface="Garamond" pitchFamily="18" charset="0"/>
              </a:rPr>
              <a:t>算</a:t>
            </a:r>
          </a:p>
          <a:p>
            <a:pPr algn="ctr" eaLnBrk="1" hangingPunct="1">
              <a:buFont typeface="Arial" charset="0"/>
              <a:buNone/>
            </a:pPr>
            <a:r>
              <a:rPr lang="zh-CN" altLang="en-US" sz="2400" b="1">
                <a:latin typeface="Garamond" pitchFamily="18" charset="0"/>
              </a:rPr>
              <a:t>节</a:t>
            </a:r>
          </a:p>
          <a:p>
            <a:pPr algn="ctr" eaLnBrk="1" hangingPunct="1">
              <a:buFont typeface="Arial" charset="0"/>
              <a:buNone/>
            </a:pPr>
            <a:r>
              <a:rPr lang="zh-CN" altLang="en-US" sz="2400" b="1">
                <a:latin typeface="Garamond" pitchFamily="18" charset="0"/>
              </a:rPr>
              <a:t>点</a:t>
            </a:r>
          </a:p>
        </p:txBody>
      </p:sp>
      <p:sp>
        <p:nvSpPr>
          <p:cNvPr id="335907" name="AutoShape 35"/>
          <p:cNvSpPr>
            <a:spLocks noChangeArrowheads="1"/>
          </p:cNvSpPr>
          <p:nvPr/>
        </p:nvSpPr>
        <p:spPr bwMode="auto">
          <a:xfrm>
            <a:off x="1692275" y="4005263"/>
            <a:ext cx="4094163" cy="2087562"/>
          </a:xfrm>
          <a:prstGeom prst="wedgeRoundRectCallout">
            <a:avLst>
              <a:gd name="adj1" fmla="val 75023"/>
              <a:gd name="adj2" fmla="val -101472"/>
              <a:gd name="adj3" fmla="val 16667"/>
            </a:avLst>
          </a:prstGeom>
          <a:solidFill>
            <a:srgbClr val="00B050"/>
          </a:solidFill>
          <a:ln w="9525">
            <a:solidFill>
              <a:schemeClr val="tx1"/>
            </a:solidFill>
            <a:miter lim="800000"/>
            <a:headEnd/>
            <a:tailEnd/>
          </a:ln>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sz="2400" b="1">
              <a:solidFill>
                <a:schemeClr val="hlink"/>
              </a:solidFill>
              <a:latin typeface="Garamond" pitchFamily="18" charset="0"/>
            </a:endParaRPr>
          </a:p>
          <a:p>
            <a:pPr algn="ctr" eaLnBrk="1" hangingPunct="1">
              <a:buFont typeface="Arial" charset="0"/>
              <a:buNone/>
            </a:pPr>
            <a:r>
              <a:rPr lang="zh-CN" altLang="en-US" sz="2800" b="1">
                <a:latin typeface="Garamond" pitchFamily="18" charset="0"/>
              </a:rPr>
              <a:t>保证用户与云中心通信安全可信</a:t>
            </a:r>
          </a:p>
        </p:txBody>
      </p:sp>
    </p:spTree>
    <p:extLst>
      <p:ext uri="{BB962C8B-B14F-4D97-AF65-F5344CB8AC3E}">
        <p14:creationId xmlns:p14="http://schemas.microsoft.com/office/powerpoint/2010/main" xmlns="" val="887568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35907"/>
                                        </p:tgtEl>
                                        <p:attrNameLst>
                                          <p:attrName>style.visibility</p:attrName>
                                        </p:attrNameLst>
                                      </p:cBhvr>
                                      <p:to>
                                        <p:strVal val="visible"/>
                                      </p:to>
                                    </p:set>
                                    <p:animEffect transition="in" filter="blinds(horizontal)">
                                      <p:cBhvr>
                                        <p:cTn id="7" dur="500"/>
                                        <p:tgtEl>
                                          <p:spTgt spid="335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9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sz="half" idx="1"/>
          </p:nvPr>
        </p:nvSpPr>
        <p:spPr>
          <a:xfrm>
            <a:off x="539750" y="115888"/>
            <a:ext cx="4103688" cy="647700"/>
          </a:xfrm>
          <a:solidFill>
            <a:schemeClr val="accent2"/>
          </a:solidFill>
        </p:spPr>
        <p:txBody>
          <a:bodyPr/>
          <a:lstStyle/>
          <a:p>
            <a:pPr algn="ctr">
              <a:buFont typeface="Wingdings" pitchFamily="2" charset="2"/>
              <a:buNone/>
            </a:pPr>
            <a:r>
              <a:rPr lang="zh-CN" altLang="en-US" sz="2800" b="1" smtClean="0">
                <a:solidFill>
                  <a:schemeClr val="bg1"/>
                </a:solidFill>
              </a:rPr>
              <a:t>可信云计算安全管理</a:t>
            </a:r>
          </a:p>
        </p:txBody>
      </p:sp>
      <p:sp>
        <p:nvSpPr>
          <p:cNvPr id="64515" name="AutoShape 3"/>
          <p:cNvSpPr>
            <a:spLocks noChangeArrowheads="1"/>
          </p:cNvSpPr>
          <p:nvPr/>
        </p:nvSpPr>
        <p:spPr bwMode="auto">
          <a:xfrm>
            <a:off x="4860925" y="2565400"/>
            <a:ext cx="647700" cy="358775"/>
          </a:xfrm>
          <a:prstGeom prst="leftRightArrow">
            <a:avLst>
              <a:gd name="adj1" fmla="val 50000"/>
              <a:gd name="adj2" fmla="val 36106"/>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64516" name="Text Box 4"/>
          <p:cNvSpPr txBox="1">
            <a:spLocks noChangeArrowheads="1"/>
          </p:cNvSpPr>
          <p:nvPr/>
        </p:nvSpPr>
        <p:spPr bwMode="auto">
          <a:xfrm>
            <a:off x="5530850" y="1196975"/>
            <a:ext cx="554038" cy="3673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eaVert">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400" b="1">
                <a:latin typeface="Garamond" pitchFamily="18" charset="0"/>
              </a:rPr>
              <a:t>可信接入边界</a:t>
            </a:r>
          </a:p>
        </p:txBody>
      </p:sp>
      <p:sp>
        <p:nvSpPr>
          <p:cNvPr id="64517" name="Rectangle 5"/>
          <p:cNvSpPr>
            <a:spLocks noChangeArrowheads="1"/>
          </p:cNvSpPr>
          <p:nvPr/>
        </p:nvSpPr>
        <p:spPr bwMode="auto">
          <a:xfrm>
            <a:off x="7523163" y="2205038"/>
            <a:ext cx="1152525" cy="10080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400" b="1">
                <a:latin typeface="Garamond" pitchFamily="18" charset="0"/>
              </a:rPr>
              <a:t> 用户 </a:t>
            </a:r>
          </a:p>
          <a:p>
            <a:pPr algn="ctr" eaLnBrk="1" hangingPunct="1">
              <a:buFont typeface="Arial" charset="0"/>
              <a:buNone/>
            </a:pPr>
            <a:r>
              <a:rPr lang="zh-CN" altLang="en-US" sz="2400" b="1">
                <a:latin typeface="Garamond" pitchFamily="18" charset="0"/>
              </a:rPr>
              <a:t> 终端 </a:t>
            </a:r>
          </a:p>
        </p:txBody>
      </p:sp>
      <p:sp>
        <p:nvSpPr>
          <p:cNvPr id="64518" name="AutoShape 6"/>
          <p:cNvSpPr>
            <a:spLocks noChangeArrowheads="1"/>
          </p:cNvSpPr>
          <p:nvPr/>
        </p:nvSpPr>
        <p:spPr bwMode="auto">
          <a:xfrm>
            <a:off x="6154738" y="2563813"/>
            <a:ext cx="1368425" cy="358775"/>
          </a:xfrm>
          <a:prstGeom prst="leftRightArrow">
            <a:avLst>
              <a:gd name="adj1" fmla="val 50000"/>
              <a:gd name="adj2" fmla="val 76283"/>
            </a:avLst>
          </a:prstGeom>
          <a:solidFill>
            <a:srgbClr val="FF6600"/>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p>
        </p:txBody>
      </p:sp>
      <p:sp>
        <p:nvSpPr>
          <p:cNvPr id="64519" name="Text Box 7"/>
          <p:cNvSpPr txBox="1">
            <a:spLocks noChangeArrowheads="1"/>
          </p:cNvSpPr>
          <p:nvPr/>
        </p:nvSpPr>
        <p:spPr bwMode="auto">
          <a:xfrm>
            <a:off x="6157913" y="1773238"/>
            <a:ext cx="1150937"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400" b="1">
                <a:latin typeface="Garamond" pitchFamily="18" charset="0"/>
              </a:rPr>
              <a:t>可信通信网络</a:t>
            </a:r>
          </a:p>
        </p:txBody>
      </p:sp>
      <p:sp>
        <p:nvSpPr>
          <p:cNvPr id="64520" name="AutoShape 8"/>
          <p:cNvSpPr>
            <a:spLocks noChangeArrowheads="1"/>
          </p:cNvSpPr>
          <p:nvPr/>
        </p:nvSpPr>
        <p:spPr bwMode="auto">
          <a:xfrm>
            <a:off x="250825" y="836613"/>
            <a:ext cx="4610100" cy="4392612"/>
          </a:xfrm>
          <a:prstGeom prst="cube">
            <a:avLst>
              <a:gd name="adj" fmla="val 25000"/>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endParaRPr lang="zh-CN" altLang="en-US" b="1">
              <a:latin typeface="Garamond" pitchFamily="18" charset="0"/>
            </a:endParaRPr>
          </a:p>
          <a:p>
            <a:pPr algn="ctr" eaLnBrk="1" hangingPunct="1">
              <a:buFont typeface="Arial" charset="0"/>
              <a:buNone/>
            </a:pPr>
            <a:r>
              <a:rPr lang="zh-CN" altLang="en-US" sz="2800" b="1">
                <a:solidFill>
                  <a:schemeClr val="hlink"/>
                </a:solidFill>
                <a:latin typeface="Garamond" pitchFamily="18" charset="0"/>
              </a:rPr>
              <a:t> 可信计算设备 </a:t>
            </a:r>
          </a:p>
        </p:txBody>
      </p:sp>
      <p:sp>
        <p:nvSpPr>
          <p:cNvPr id="64521" name="Text Box 9"/>
          <p:cNvSpPr txBox="1">
            <a:spLocks noChangeArrowheads="1"/>
          </p:cNvSpPr>
          <p:nvPr/>
        </p:nvSpPr>
        <p:spPr bwMode="auto">
          <a:xfrm>
            <a:off x="3203575" y="5734050"/>
            <a:ext cx="3240088" cy="5286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800" b="1">
                <a:latin typeface="Garamond" pitchFamily="18" charset="0"/>
              </a:rPr>
              <a:t>系统   安全   审计</a:t>
            </a:r>
          </a:p>
        </p:txBody>
      </p:sp>
      <p:sp>
        <p:nvSpPr>
          <p:cNvPr id="64522" name="Text Box 10"/>
          <p:cNvSpPr txBox="1">
            <a:spLocks noChangeArrowheads="1"/>
          </p:cNvSpPr>
          <p:nvPr/>
        </p:nvSpPr>
        <p:spPr bwMode="auto">
          <a:xfrm>
            <a:off x="3203575" y="6237288"/>
            <a:ext cx="3240088" cy="528637"/>
          </a:xfrm>
          <a:prstGeom prst="rect">
            <a:avLst/>
          </a:prstGeom>
          <a:solidFill>
            <a:srgbClr val="FF0066"/>
          </a:solidFill>
          <a:ln w="9525">
            <a:solidFill>
              <a:schemeClr val="tx1"/>
            </a:solidFill>
            <a:miter lim="800000"/>
            <a:headEnd/>
            <a:tailEnd/>
          </a:ln>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800" b="1">
                <a:latin typeface="Garamond" pitchFamily="18" charset="0"/>
              </a:rPr>
              <a:t>安全管理中心</a:t>
            </a:r>
          </a:p>
        </p:txBody>
      </p:sp>
      <p:sp>
        <p:nvSpPr>
          <p:cNvPr id="64523" name="Line 11"/>
          <p:cNvSpPr>
            <a:spLocks noChangeShapeType="1"/>
          </p:cNvSpPr>
          <p:nvPr/>
        </p:nvSpPr>
        <p:spPr bwMode="auto">
          <a:xfrm flipH="1" flipV="1">
            <a:off x="2124075" y="5373688"/>
            <a:ext cx="1008063" cy="719137"/>
          </a:xfrm>
          <a:prstGeom prst="line">
            <a:avLst/>
          </a:prstGeom>
          <a:noFill/>
          <a:ln w="76200">
            <a:solidFill>
              <a:srgbClr val="FF00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64524" name="Line 12"/>
          <p:cNvSpPr>
            <a:spLocks noChangeShapeType="1"/>
          </p:cNvSpPr>
          <p:nvPr/>
        </p:nvSpPr>
        <p:spPr bwMode="auto">
          <a:xfrm flipH="1">
            <a:off x="6588125" y="3284538"/>
            <a:ext cx="1296988" cy="2520950"/>
          </a:xfrm>
          <a:prstGeom prst="line">
            <a:avLst/>
          </a:prstGeom>
          <a:noFill/>
          <a:ln w="76200">
            <a:solidFill>
              <a:srgbClr val="FF00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64525" name="Line 13"/>
          <p:cNvSpPr>
            <a:spLocks noChangeShapeType="1"/>
          </p:cNvSpPr>
          <p:nvPr/>
        </p:nvSpPr>
        <p:spPr bwMode="auto">
          <a:xfrm>
            <a:off x="684213" y="4106863"/>
            <a:ext cx="719137" cy="0"/>
          </a:xfrm>
          <a:prstGeom prst="line">
            <a:avLst/>
          </a:prstGeom>
          <a:noFill/>
          <a:ln w="381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4526" name="Text Box 14"/>
          <p:cNvSpPr txBox="1">
            <a:spLocks noChangeArrowheads="1"/>
          </p:cNvSpPr>
          <p:nvPr/>
        </p:nvSpPr>
        <p:spPr bwMode="auto">
          <a:xfrm>
            <a:off x="1547813" y="1196975"/>
            <a:ext cx="21605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buFont typeface="Arial" charset="0"/>
              <a:buNone/>
            </a:pPr>
            <a:r>
              <a:rPr lang="zh-CN" altLang="en-US" sz="2400" b="1">
                <a:solidFill>
                  <a:srgbClr val="FF0066"/>
                </a:solidFill>
                <a:latin typeface="Garamond" pitchFamily="18" charset="0"/>
              </a:rPr>
              <a:t>可信计算环境</a:t>
            </a:r>
          </a:p>
        </p:txBody>
      </p:sp>
      <p:sp>
        <p:nvSpPr>
          <p:cNvPr id="64527" name="Line 15"/>
          <p:cNvSpPr>
            <a:spLocks noChangeShapeType="1"/>
          </p:cNvSpPr>
          <p:nvPr/>
        </p:nvSpPr>
        <p:spPr bwMode="auto">
          <a:xfrm>
            <a:off x="1042988" y="1196975"/>
            <a:ext cx="3384550" cy="0"/>
          </a:xfrm>
          <a:prstGeom prst="line">
            <a:avLst/>
          </a:prstGeom>
          <a:noFill/>
          <a:ln w="38100">
            <a:solidFill>
              <a:srgbClr val="FF0066"/>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4528" name="Line 16"/>
          <p:cNvSpPr>
            <a:spLocks noChangeShapeType="1"/>
          </p:cNvSpPr>
          <p:nvPr/>
        </p:nvSpPr>
        <p:spPr bwMode="auto">
          <a:xfrm>
            <a:off x="684213" y="1628775"/>
            <a:ext cx="3455987" cy="0"/>
          </a:xfrm>
          <a:prstGeom prst="line">
            <a:avLst/>
          </a:prstGeom>
          <a:noFill/>
          <a:ln w="38100">
            <a:solidFill>
              <a:srgbClr val="FF0066"/>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4529" name="Line 17"/>
          <p:cNvSpPr>
            <a:spLocks noChangeShapeType="1"/>
          </p:cNvSpPr>
          <p:nvPr/>
        </p:nvSpPr>
        <p:spPr bwMode="auto">
          <a:xfrm>
            <a:off x="4140200" y="1700213"/>
            <a:ext cx="0" cy="3097212"/>
          </a:xfrm>
          <a:prstGeom prst="line">
            <a:avLst/>
          </a:prstGeom>
          <a:noFill/>
          <a:ln w="38100">
            <a:solidFill>
              <a:srgbClr val="FF0066"/>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4530" name="Line 18"/>
          <p:cNvSpPr>
            <a:spLocks noChangeShapeType="1"/>
          </p:cNvSpPr>
          <p:nvPr/>
        </p:nvSpPr>
        <p:spPr bwMode="auto">
          <a:xfrm>
            <a:off x="4427538" y="1268413"/>
            <a:ext cx="0" cy="3240087"/>
          </a:xfrm>
          <a:prstGeom prst="line">
            <a:avLst/>
          </a:prstGeom>
          <a:noFill/>
          <a:ln w="38100">
            <a:solidFill>
              <a:srgbClr val="FF0066"/>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4531" name="Line 19"/>
          <p:cNvSpPr>
            <a:spLocks noChangeShapeType="1"/>
          </p:cNvSpPr>
          <p:nvPr/>
        </p:nvSpPr>
        <p:spPr bwMode="auto">
          <a:xfrm>
            <a:off x="5724525" y="4868863"/>
            <a:ext cx="0" cy="792162"/>
          </a:xfrm>
          <a:prstGeom prst="line">
            <a:avLst/>
          </a:prstGeom>
          <a:noFill/>
          <a:ln w="76200">
            <a:solidFill>
              <a:srgbClr val="FF00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graphicFrame>
        <p:nvGraphicFramePr>
          <p:cNvPr id="336916" name="Group 20"/>
          <p:cNvGraphicFramePr>
            <a:graphicFrameLocks noGrp="1"/>
          </p:cNvGraphicFramePr>
          <p:nvPr/>
        </p:nvGraphicFramePr>
        <p:xfrm>
          <a:off x="611188" y="2133600"/>
          <a:ext cx="2808287" cy="2520952"/>
        </p:xfrm>
        <a:graphic>
          <a:graphicData uri="http://schemas.openxmlformats.org/drawingml/2006/table">
            <a:tbl>
              <a:tblPr/>
              <a:tblGrid>
                <a:gridCol w="2808287"/>
              </a:tblGrid>
              <a:tr h="63023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zh-CN" altLang="en-US" sz="2800" b="1" i="0" u="none" strike="noStrike" cap="none" normalizeH="0" baseline="0" smtClean="0">
                          <a:ln>
                            <a:noFill/>
                          </a:ln>
                          <a:solidFill>
                            <a:schemeClr val="tx1"/>
                          </a:solidFill>
                          <a:effectLst/>
                          <a:latin typeface="Arial" charset="0"/>
                          <a:ea typeface="宋体" pitchFamily="2" charset="-122"/>
                        </a:rPr>
                        <a:t>应用服务资源</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Arial" charset="0"/>
                          <a:ea typeface="宋体" pitchFamily="2" charset="-122"/>
                        </a:rPr>
                        <a:t>   平台</a:t>
                      </a:r>
                      <a:endParaRPr kumimoji="0" lang="zh-CN" altLang="en-US" sz="2800" b="0" i="0" u="none" strike="noStrike" cap="none" normalizeH="0" baseline="0" smtClean="0">
                        <a:ln>
                          <a:noFill/>
                        </a:ln>
                        <a:solidFill>
                          <a:schemeClr val="tx1"/>
                        </a:solidFill>
                        <a:effectLst/>
                        <a:latin typeface="Arial" charset="0"/>
                        <a:ea typeface="宋体"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zh-CN" altLang="en-US" sz="2800" b="1" i="0" u="none" strike="noStrike" cap="none" normalizeH="0" baseline="0" smtClean="0">
                          <a:ln>
                            <a:noFill/>
                          </a:ln>
                          <a:solidFill>
                            <a:schemeClr val="tx1"/>
                          </a:solidFill>
                          <a:effectLst/>
                          <a:latin typeface="Arial" charset="0"/>
                          <a:ea typeface="宋体" pitchFamily="2" charset="-122"/>
                        </a:rPr>
                        <a:t>            虚拟层</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zh-CN" altLang="en-US" sz="2800" b="1" i="0" u="none" strike="noStrike" cap="none" normalizeH="0" baseline="0" smtClean="0">
                          <a:ln>
                            <a:noFill/>
                          </a:ln>
                          <a:solidFill>
                            <a:schemeClr val="tx1"/>
                          </a:solidFill>
                          <a:effectLst/>
                          <a:latin typeface="Arial" charset="0"/>
                          <a:ea typeface="宋体" pitchFamily="2" charset="-122"/>
                        </a:rPr>
                        <a:t>         计算单元</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44" name="Line 32"/>
          <p:cNvSpPr>
            <a:spLocks noChangeShapeType="1"/>
          </p:cNvSpPr>
          <p:nvPr/>
        </p:nvSpPr>
        <p:spPr bwMode="auto">
          <a:xfrm>
            <a:off x="1403350" y="2781300"/>
            <a:ext cx="0" cy="18716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4545" name="Rectangle 33"/>
          <p:cNvSpPr>
            <a:spLocks noChangeArrowheads="1"/>
          </p:cNvSpPr>
          <p:nvPr/>
        </p:nvSpPr>
        <p:spPr bwMode="auto">
          <a:xfrm>
            <a:off x="611188" y="2781300"/>
            <a:ext cx="792162" cy="187325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400" b="1">
                <a:latin typeface="Garamond" pitchFamily="18" charset="0"/>
              </a:rPr>
              <a:t>计</a:t>
            </a:r>
          </a:p>
          <a:p>
            <a:pPr algn="ctr" eaLnBrk="1" hangingPunct="1">
              <a:buFont typeface="Arial" charset="0"/>
              <a:buNone/>
            </a:pPr>
            <a:r>
              <a:rPr lang="zh-CN" altLang="en-US" sz="2400" b="1">
                <a:latin typeface="Garamond" pitchFamily="18" charset="0"/>
              </a:rPr>
              <a:t>算</a:t>
            </a:r>
          </a:p>
          <a:p>
            <a:pPr algn="ctr" eaLnBrk="1" hangingPunct="1">
              <a:buFont typeface="Arial" charset="0"/>
              <a:buNone/>
            </a:pPr>
            <a:r>
              <a:rPr lang="zh-CN" altLang="en-US" sz="2400" b="1">
                <a:latin typeface="Garamond" pitchFamily="18" charset="0"/>
              </a:rPr>
              <a:t>节</a:t>
            </a:r>
          </a:p>
          <a:p>
            <a:pPr algn="ctr" eaLnBrk="1" hangingPunct="1">
              <a:buFont typeface="Arial" charset="0"/>
              <a:buNone/>
            </a:pPr>
            <a:r>
              <a:rPr lang="zh-CN" altLang="en-US" sz="2400" b="1">
                <a:latin typeface="Garamond" pitchFamily="18" charset="0"/>
              </a:rPr>
              <a:t>点</a:t>
            </a:r>
          </a:p>
        </p:txBody>
      </p:sp>
      <p:sp>
        <p:nvSpPr>
          <p:cNvPr id="336930" name="AutoShape 34"/>
          <p:cNvSpPr>
            <a:spLocks noChangeArrowheads="1"/>
          </p:cNvSpPr>
          <p:nvPr/>
        </p:nvSpPr>
        <p:spPr bwMode="auto">
          <a:xfrm>
            <a:off x="827088" y="1196975"/>
            <a:ext cx="7416800" cy="2952750"/>
          </a:xfrm>
          <a:prstGeom prst="wedgeRoundRectCallout">
            <a:avLst>
              <a:gd name="adj1" fmla="val 1264"/>
              <a:gd name="adj2" fmla="val 103977"/>
              <a:gd name="adj3" fmla="val 16667"/>
            </a:avLst>
          </a:prstGeom>
          <a:solidFill>
            <a:srgbClr val="00B050"/>
          </a:solidFill>
          <a:ln w="9525">
            <a:solidFill>
              <a:schemeClr val="tx1"/>
            </a:solidFill>
            <a:miter lim="800000"/>
            <a:headEnd/>
            <a:tailEnd/>
          </a:ln>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r>
              <a:rPr lang="zh-CN" altLang="en-US" sz="2800" b="1" dirty="0">
                <a:solidFill>
                  <a:srgbClr val="FF3300"/>
                </a:solidFill>
                <a:latin typeface="Garamond" pitchFamily="18" charset="0"/>
              </a:rPr>
              <a:t>基于策略的管理</a:t>
            </a:r>
          </a:p>
          <a:p>
            <a:pPr algn="ctr" eaLnBrk="1" hangingPunct="1">
              <a:buFont typeface="Arial" charset="0"/>
              <a:buNone/>
            </a:pPr>
            <a:endParaRPr lang="zh-CN" altLang="en-US" sz="900" b="1" dirty="0">
              <a:latin typeface="Garamond" pitchFamily="18" charset="0"/>
            </a:endParaRPr>
          </a:p>
          <a:p>
            <a:pPr algn="ctr" eaLnBrk="1" hangingPunct="1">
              <a:buFontTx/>
              <a:buBlip>
                <a:blip r:embed="rId2"/>
              </a:buBlip>
            </a:pPr>
            <a:r>
              <a:rPr lang="zh-CN" altLang="en-US" sz="2800" b="1" dirty="0">
                <a:latin typeface="Garamond" pitchFamily="18" charset="0"/>
              </a:rPr>
              <a:t>系统管理保证资源可信            （中心）</a:t>
            </a:r>
          </a:p>
          <a:p>
            <a:pPr algn="ctr" eaLnBrk="1" hangingPunct="1">
              <a:buFontTx/>
              <a:buBlip>
                <a:blip r:embed="rId2"/>
              </a:buBlip>
            </a:pPr>
            <a:endParaRPr lang="zh-CN" altLang="en-US" sz="900" b="1" dirty="0">
              <a:latin typeface="Garamond" pitchFamily="18" charset="0"/>
            </a:endParaRPr>
          </a:p>
          <a:p>
            <a:pPr algn="ctr" eaLnBrk="1" hangingPunct="1">
              <a:buFontTx/>
              <a:buBlip>
                <a:blip r:embed="rId2"/>
              </a:buBlip>
            </a:pPr>
            <a:r>
              <a:rPr lang="zh-CN" altLang="en-US" sz="2800" b="1" dirty="0">
                <a:latin typeface="Garamond" pitchFamily="18" charset="0"/>
              </a:rPr>
              <a:t>安全管理负责授权和策略        （用户）</a:t>
            </a:r>
          </a:p>
          <a:p>
            <a:pPr algn="ctr" eaLnBrk="1" hangingPunct="1">
              <a:buFontTx/>
              <a:buBlip>
                <a:blip r:embed="rId2"/>
              </a:buBlip>
            </a:pPr>
            <a:endParaRPr lang="zh-CN" altLang="en-US" sz="900" b="1" dirty="0">
              <a:latin typeface="Garamond" pitchFamily="18" charset="0"/>
            </a:endParaRPr>
          </a:p>
          <a:p>
            <a:pPr algn="ctr" eaLnBrk="1" hangingPunct="1">
              <a:buFontTx/>
              <a:buBlip>
                <a:blip r:embed="rId2"/>
              </a:buBlip>
            </a:pPr>
            <a:r>
              <a:rPr lang="zh-CN" altLang="en-US" sz="2800" b="1" dirty="0">
                <a:latin typeface="Garamond" pitchFamily="18" charset="0"/>
              </a:rPr>
              <a:t>审计管理负责追踪和应急处理（双方）</a:t>
            </a:r>
          </a:p>
          <a:p>
            <a:pPr algn="ctr" eaLnBrk="1" hangingPunct="1">
              <a:buFont typeface="Arial" charset="0"/>
              <a:buNone/>
            </a:pPr>
            <a:endParaRPr lang="zh-CN" altLang="en-US" sz="2800" b="1" dirty="0">
              <a:latin typeface="Garamond" pitchFamily="18" charset="0"/>
            </a:endParaRPr>
          </a:p>
        </p:txBody>
      </p:sp>
    </p:spTree>
    <p:extLst>
      <p:ext uri="{BB962C8B-B14F-4D97-AF65-F5344CB8AC3E}">
        <p14:creationId xmlns:p14="http://schemas.microsoft.com/office/powerpoint/2010/main" xmlns="" val="942358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36930"/>
                                        </p:tgtEl>
                                        <p:attrNameLst>
                                          <p:attrName>style.visibility</p:attrName>
                                        </p:attrNameLst>
                                      </p:cBhvr>
                                      <p:to>
                                        <p:strVal val="visible"/>
                                      </p:to>
                                    </p:set>
                                    <p:animEffect transition="in" filter="blinds(horizontal)">
                                      <p:cBhvr>
                                        <p:cTn id="7" dur="500"/>
                                        <p:tgtEl>
                                          <p:spTgt spid="336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5"/>
          <p:cNvGrpSpPr>
            <a:grpSpLocks/>
          </p:cNvGrpSpPr>
          <p:nvPr/>
        </p:nvGrpSpPr>
        <p:grpSpPr bwMode="auto">
          <a:xfrm>
            <a:off x="0" y="1233488"/>
            <a:ext cx="2790825" cy="5148262"/>
            <a:chOff x="2832" y="795"/>
            <a:chExt cx="1814" cy="3621"/>
          </a:xfrm>
        </p:grpSpPr>
        <p:sp>
          <p:nvSpPr>
            <p:cNvPr id="10285" name="Arc 6"/>
            <p:cNvSpPr>
              <a:spLocks/>
            </p:cNvSpPr>
            <p:nvPr/>
          </p:nvSpPr>
          <p:spPr bwMode="auto">
            <a:xfrm>
              <a:off x="2832" y="795"/>
              <a:ext cx="1814" cy="18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FF"/>
              </a:solidFill>
              <a:round/>
              <a:headEnd/>
              <a:tailEnd/>
            </a:ln>
          </p:spPr>
          <p:txBody>
            <a:bodyPr wrap="none" anchor="ctr"/>
            <a:lstStyle/>
            <a:p>
              <a:endParaRPr lang="zh-CN" altLang="en-US"/>
            </a:p>
          </p:txBody>
        </p:sp>
        <p:sp>
          <p:nvSpPr>
            <p:cNvPr id="10286" name="Arc 7"/>
            <p:cNvSpPr>
              <a:spLocks/>
            </p:cNvSpPr>
            <p:nvPr/>
          </p:nvSpPr>
          <p:spPr bwMode="auto">
            <a:xfrm flipV="1">
              <a:off x="2832" y="2602"/>
              <a:ext cx="1814" cy="18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FF"/>
              </a:solidFill>
              <a:round/>
              <a:headEnd/>
              <a:tailEnd/>
            </a:ln>
          </p:spPr>
          <p:txBody>
            <a:bodyPr wrap="none" anchor="ctr"/>
            <a:lstStyle/>
            <a:p>
              <a:endParaRPr lang="zh-CN" altLang="en-US"/>
            </a:p>
          </p:txBody>
        </p:sp>
      </p:grpSp>
      <p:sp>
        <p:nvSpPr>
          <p:cNvPr id="10243" name="Text Box 10"/>
          <p:cNvSpPr txBox="1">
            <a:spLocks noChangeArrowheads="1"/>
          </p:cNvSpPr>
          <p:nvPr/>
        </p:nvSpPr>
        <p:spPr bwMode="auto">
          <a:xfrm>
            <a:off x="0" y="6338888"/>
            <a:ext cx="1219200" cy="366712"/>
          </a:xfrm>
          <a:prstGeom prst="rect">
            <a:avLst/>
          </a:prstGeom>
          <a:solidFill>
            <a:srgbClr val="FFFFFF"/>
          </a:solidFill>
          <a:ln w="9525">
            <a:noFill/>
            <a:miter lim="800000"/>
            <a:headEnd/>
            <a:tailEnd/>
          </a:ln>
        </p:spPr>
        <p:txBody>
          <a:bodyPr>
            <a:spAutoFit/>
          </a:bodyPr>
          <a:lstStyle/>
          <a:p>
            <a:pPr eaLnBrk="1" hangingPunct="1">
              <a:spcBef>
                <a:spcPct val="50000"/>
              </a:spcBef>
            </a:pPr>
            <a:endParaRPr lang="zh-CN" altLang="en-US" b="1">
              <a:latin typeface="楷体_GB2312" pitchFamily="49" charset="-122"/>
              <a:ea typeface="楷体_GB2312" pitchFamily="49" charset="-122"/>
            </a:endParaRPr>
          </a:p>
        </p:txBody>
      </p:sp>
      <p:sp>
        <p:nvSpPr>
          <p:cNvPr id="148553" name="Text Box 73"/>
          <p:cNvSpPr txBox="1">
            <a:spLocks noChangeArrowheads="1"/>
          </p:cNvSpPr>
          <p:nvPr/>
        </p:nvSpPr>
        <p:spPr bwMode="auto">
          <a:xfrm>
            <a:off x="539750" y="44450"/>
            <a:ext cx="8451850" cy="584775"/>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a:spAutoFit/>
          </a:bodyPr>
          <a:lstStyle>
            <a:defPPr>
              <a:defRPr lang="en-US"/>
            </a:defPPr>
            <a:lvl1pPr eaLnBrk="1" hangingPunct="1">
              <a:spcBef>
                <a:spcPct val="50000"/>
              </a:spcBef>
              <a:defRPr sz="4000" b="1">
                <a:solidFill>
                  <a:schemeClr val="accent2"/>
                </a:solidFill>
                <a:ea typeface="隶书" pitchFamily="49" charset="-122"/>
              </a:defRPr>
            </a:lvl1pPr>
          </a:lstStyle>
          <a:p>
            <a:r>
              <a:rPr lang="zh-CN" altLang="en-US" sz="3200" dirty="0">
                <a:ln>
                  <a:solidFill>
                    <a:srgbClr val="002060"/>
                  </a:solidFill>
                </a:ln>
                <a:solidFill>
                  <a:srgbClr val="002060"/>
                </a:solidFill>
                <a:latin typeface="黑体" pitchFamily="2" charset="-122"/>
                <a:ea typeface="黑体" pitchFamily="2" charset="-122"/>
              </a:rPr>
              <a:t>目录</a:t>
            </a:r>
            <a:endParaRPr lang="en-US" altLang="zh-CN" sz="3200" dirty="0">
              <a:ln>
                <a:solidFill>
                  <a:srgbClr val="002060"/>
                </a:solidFill>
              </a:ln>
              <a:solidFill>
                <a:srgbClr val="002060"/>
              </a:solidFill>
              <a:latin typeface="黑体" pitchFamily="2" charset="-122"/>
              <a:ea typeface="黑体" pitchFamily="2" charset="-122"/>
            </a:endParaRPr>
          </a:p>
        </p:txBody>
      </p:sp>
      <p:sp>
        <p:nvSpPr>
          <p:cNvPr id="10247" name="Text Box 2"/>
          <p:cNvSpPr txBox="1">
            <a:spLocks noChangeArrowheads="1"/>
          </p:cNvSpPr>
          <p:nvPr/>
        </p:nvSpPr>
        <p:spPr bwMode="auto">
          <a:xfrm rot="5400000" flipH="1">
            <a:off x="-807244" y="3577432"/>
            <a:ext cx="2752725" cy="366712"/>
          </a:xfrm>
          <a:prstGeom prst="rect">
            <a:avLst/>
          </a:prstGeom>
          <a:noFill/>
          <a:ln w="9525">
            <a:noFill/>
            <a:miter lim="800000"/>
            <a:headEnd/>
            <a:tailEnd/>
          </a:ln>
        </p:spPr>
        <p:txBody>
          <a:bodyPr>
            <a:spAutoFit/>
          </a:bodyPr>
          <a:lstStyle/>
          <a:p>
            <a:pPr algn="ctr" eaLnBrk="1" hangingPunct="1"/>
            <a:r>
              <a:rPr lang="zh-CN" altLang="en-US" b="1">
                <a:latin typeface="楷体_GB2312" pitchFamily="49" charset="-122"/>
                <a:ea typeface="楷体_GB2312" pitchFamily="49" charset="-122"/>
              </a:rPr>
              <a:t>北京市重点实验室</a:t>
            </a:r>
          </a:p>
        </p:txBody>
      </p:sp>
      <p:sp>
        <p:nvSpPr>
          <p:cNvPr id="10248" name="WordArt 3"/>
          <p:cNvSpPr>
            <a:spLocks noChangeArrowheads="1" noChangeShapeType="1" noTextEdit="1"/>
          </p:cNvSpPr>
          <p:nvPr/>
        </p:nvSpPr>
        <p:spPr bwMode="auto">
          <a:xfrm rot="5400000">
            <a:off x="-546894" y="2888456"/>
            <a:ext cx="2808288" cy="1800226"/>
          </a:xfrm>
          <a:prstGeom prst="rect">
            <a:avLst/>
          </a:prstGeom>
        </p:spPr>
        <p:txBody>
          <a:bodyPr spcFirstLastPara="1" wrap="none" fromWordArt="1">
            <a:prstTxWarp prst="textArchUp">
              <a:avLst>
                <a:gd name="adj" fmla="val 10852844"/>
              </a:avLst>
            </a:prstTxWarp>
          </a:bodyPr>
          <a:lstStyle/>
          <a:p>
            <a:pPr algn="ctr"/>
            <a:r>
              <a:rPr lang="zh-CN" altLang="en-US" sz="1200" b="1" kern="10" spc="600" normalizeH="1">
                <a:ln w="9525">
                  <a:solidFill>
                    <a:srgbClr val="000000"/>
                  </a:solidFill>
                  <a:round/>
                  <a:headEnd/>
                  <a:tailEnd/>
                </a:ln>
                <a:solidFill>
                  <a:srgbClr val="000000"/>
                </a:solidFill>
                <a:latin typeface="黑体"/>
                <a:ea typeface="黑体"/>
              </a:rPr>
              <a:t>可信计算实验室</a:t>
            </a:r>
          </a:p>
        </p:txBody>
      </p:sp>
      <p:sp>
        <p:nvSpPr>
          <p:cNvPr id="10249" name="AutoShape 4"/>
          <p:cNvSpPr>
            <a:spLocks noChangeArrowheads="1"/>
          </p:cNvSpPr>
          <p:nvPr/>
        </p:nvSpPr>
        <p:spPr bwMode="ltGray">
          <a:xfrm rot="5400000">
            <a:off x="-1872456" y="1848643"/>
            <a:ext cx="4032250" cy="39290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715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1">
            <a:gsLst>
              <a:gs pos="0">
                <a:schemeClr val="hlink">
                  <a:alpha val="56000"/>
                </a:schemeClr>
              </a:gs>
              <a:gs pos="100000">
                <a:srgbClr val="FFFFFF">
                  <a:alpha val="48000"/>
                </a:srgbClr>
              </a:gs>
            </a:gsLst>
            <a:lin ang="5400000" scaled="1"/>
          </a:gradFill>
          <a:ln w="31750" algn="ctr">
            <a:solidFill>
              <a:srgbClr val="808080"/>
            </a:solidFill>
            <a:miter lim="800000"/>
            <a:headEnd/>
            <a:tailEnd/>
          </a:ln>
        </p:spPr>
        <p:txBody>
          <a:bodyPr rot="10800000" vert="eaVert" wrap="none" anchor="ctr"/>
          <a:lstStyle/>
          <a:p>
            <a:endParaRPr lang="zh-CN" altLang="en-US"/>
          </a:p>
        </p:txBody>
      </p:sp>
      <p:sp>
        <p:nvSpPr>
          <p:cNvPr id="10250" name="AutoShape 8"/>
          <p:cNvSpPr>
            <a:spLocks noChangeArrowheads="1"/>
          </p:cNvSpPr>
          <p:nvPr/>
        </p:nvSpPr>
        <p:spPr bwMode="ltGray">
          <a:xfrm rot="5400000" flipH="1">
            <a:off x="-2278063" y="1417638"/>
            <a:ext cx="4824413" cy="47704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98 w 21600"/>
              <a:gd name="T13" fmla="*/ 0 h 21600"/>
              <a:gd name="T14" fmla="*/ 21202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solidFill>
            <a:schemeClr val="folHlink"/>
          </a:solidFill>
          <a:ln w="9525" algn="ctr">
            <a:noFill/>
            <a:miter lim="800000"/>
            <a:headEnd/>
            <a:tailEnd/>
          </a:ln>
        </p:spPr>
        <p:txBody>
          <a:bodyPr rot="10800000" vert="eaVert" wrap="none" anchor="ctr"/>
          <a:lstStyle/>
          <a:p>
            <a:endParaRPr lang="zh-CN" altLang="en-US"/>
          </a:p>
        </p:txBody>
      </p:sp>
      <p:grpSp>
        <p:nvGrpSpPr>
          <p:cNvPr id="10251" name="Group 48"/>
          <p:cNvGrpSpPr>
            <a:grpSpLocks/>
          </p:cNvGrpSpPr>
          <p:nvPr/>
        </p:nvGrpSpPr>
        <p:grpSpPr bwMode="auto">
          <a:xfrm>
            <a:off x="1719263" y="1687513"/>
            <a:ext cx="381000" cy="481012"/>
            <a:chOff x="2078" y="1471"/>
            <a:chExt cx="1615" cy="2039"/>
          </a:xfrm>
        </p:grpSpPr>
        <p:sp>
          <p:nvSpPr>
            <p:cNvPr id="10279"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80"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48531" name="Oval 51"/>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82" name="Oval 52"/>
            <p:cNvSpPr>
              <a:spLocks noChangeArrowheads="1"/>
            </p:cNvSpPr>
            <p:nvPr/>
          </p:nvSpPr>
          <p:spPr bwMode="gray">
            <a:xfrm>
              <a:off x="2327" y="1471"/>
              <a:ext cx="781" cy="2039"/>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148533" name="Oval 53"/>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84" name="Oval 54"/>
            <p:cNvSpPr>
              <a:spLocks noChangeArrowheads="1"/>
            </p:cNvSpPr>
            <p:nvPr/>
          </p:nvSpPr>
          <p:spPr bwMode="gray">
            <a:xfrm>
              <a:off x="2334" y="1471"/>
              <a:ext cx="1097" cy="2039"/>
            </a:xfrm>
            <a:prstGeom prst="ellipse">
              <a:avLst/>
            </a:prstGeom>
            <a:solidFill>
              <a:srgbClr val="C0000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sp>
        <p:nvSpPr>
          <p:cNvPr id="10252" name="AutoShape 71"/>
          <p:cNvSpPr>
            <a:spLocks noChangeArrowheads="1"/>
          </p:cNvSpPr>
          <p:nvPr/>
        </p:nvSpPr>
        <p:spPr bwMode="gray">
          <a:xfrm>
            <a:off x="2249488" y="1625600"/>
            <a:ext cx="6535737" cy="530225"/>
          </a:xfrm>
          <a:prstGeom prst="roundRect">
            <a:avLst>
              <a:gd name="adj" fmla="val 50000"/>
            </a:avLst>
          </a:prstGeom>
          <a:noFill/>
          <a:ln w="28575" algn="ctr">
            <a:solidFill>
              <a:schemeClr val="hlink"/>
            </a:solidFill>
            <a:round/>
            <a:headEnd/>
            <a:tailEnd/>
          </a:ln>
        </p:spPr>
        <p:txBody>
          <a:bodyPr wrap="none" lIns="0" tIns="0" rIns="0" bIns="0" anchor="ctr"/>
          <a:lstStyle/>
          <a:p>
            <a:r>
              <a:rPr lang="zh-CN" altLang="en-US" sz="2800" b="1" dirty="0">
                <a:ln>
                  <a:solidFill>
                    <a:srgbClr val="C00000"/>
                  </a:solidFill>
                </a:ln>
                <a:solidFill>
                  <a:srgbClr val="C00000"/>
                </a:solidFill>
                <a:latin typeface="Times New Roman" pitchFamily="18" charset="0"/>
                <a:ea typeface="黑体" pitchFamily="2" charset="-122"/>
                <a:cs typeface="Times New Roman" pitchFamily="18" charset="0"/>
              </a:rPr>
              <a:t>云计算主要安全风险</a:t>
            </a:r>
          </a:p>
        </p:txBody>
      </p:sp>
      <p:grpSp>
        <p:nvGrpSpPr>
          <p:cNvPr id="10253" name="Group 77"/>
          <p:cNvGrpSpPr>
            <a:grpSpLocks/>
          </p:cNvGrpSpPr>
          <p:nvPr/>
        </p:nvGrpSpPr>
        <p:grpSpPr bwMode="auto">
          <a:xfrm>
            <a:off x="3027363" y="2884488"/>
            <a:ext cx="5757862" cy="508000"/>
            <a:chOff x="1905" y="1797"/>
            <a:chExt cx="3062" cy="320"/>
          </a:xfrm>
        </p:grpSpPr>
        <p:sp>
          <p:nvSpPr>
            <p:cNvPr id="10277" name="AutoShape 19"/>
            <p:cNvSpPr>
              <a:spLocks noChangeArrowheads="1"/>
            </p:cNvSpPr>
            <p:nvPr/>
          </p:nvSpPr>
          <p:spPr bwMode="gray">
            <a:xfrm>
              <a:off x="1905" y="1797"/>
              <a:ext cx="3062" cy="320"/>
            </a:xfrm>
            <a:prstGeom prst="roundRect">
              <a:avLst>
                <a:gd name="adj" fmla="val 50000"/>
              </a:avLst>
            </a:prstGeom>
            <a:noFill/>
            <a:ln w="28575" algn="ctr">
              <a:solidFill>
                <a:schemeClr val="hlink"/>
              </a:solidFill>
              <a:round/>
              <a:headEnd/>
              <a:tailEnd/>
            </a:ln>
          </p:spPr>
          <p:txBody>
            <a:bodyPr wrap="none" anchor="ctr"/>
            <a:lstStyle/>
            <a:p>
              <a:endParaRPr lang="zh-CN" altLang="en-US" sz="2400" b="1">
                <a:solidFill>
                  <a:srgbClr val="000000"/>
                </a:solidFill>
                <a:latin typeface="楷体_GB2312" pitchFamily="49" charset="-122"/>
                <a:ea typeface="楷体_GB2312" pitchFamily="49" charset="-122"/>
              </a:endParaRPr>
            </a:p>
          </p:txBody>
        </p:sp>
        <p:sp>
          <p:nvSpPr>
            <p:cNvPr id="10278" name="Rectangle 78"/>
            <p:cNvSpPr>
              <a:spLocks noChangeArrowheads="1"/>
            </p:cNvSpPr>
            <p:nvPr/>
          </p:nvSpPr>
          <p:spPr bwMode="auto">
            <a:xfrm>
              <a:off x="1950" y="1846"/>
              <a:ext cx="2880" cy="233"/>
            </a:xfrm>
            <a:prstGeom prst="rect">
              <a:avLst/>
            </a:prstGeom>
            <a:noFill/>
            <a:ln w="9525">
              <a:noFill/>
              <a:miter lim="800000"/>
              <a:headEnd/>
              <a:tailEnd/>
            </a:ln>
            <a:effectLst>
              <a:prstShdw prst="shdw17" dist="17961" dir="13500000">
                <a:srgbClr val="708688">
                  <a:alpha val="50000"/>
                </a:srgbClr>
              </a:prstShdw>
            </a:effectLst>
          </p:spPr>
          <p:txBody>
            <a:bodyPr lIns="0" tIns="0" rIns="0" bIns="0">
              <a:spAutoFit/>
            </a:bodyPr>
            <a:lstStyle/>
            <a:p>
              <a:pPr eaLnBrk="1" hangingPunct="1"/>
              <a:r>
                <a:rPr lang="zh-CN" altLang="en-US" sz="2400" dirty="0">
                  <a:ln>
                    <a:solidFill>
                      <a:srgbClr val="002060"/>
                    </a:solidFill>
                  </a:ln>
                  <a:solidFill>
                    <a:srgbClr val="002060"/>
                  </a:solidFill>
                  <a:latin typeface="黑体" pitchFamily="2" charset="-122"/>
                  <a:ea typeface="黑体" pitchFamily="2" charset="-122"/>
                </a:rPr>
                <a:t>可信的云计算安全框架</a:t>
              </a:r>
            </a:p>
          </p:txBody>
        </p:sp>
      </p:grpSp>
      <p:sp>
        <p:nvSpPr>
          <p:cNvPr id="10254" name="AutoShape 71"/>
          <p:cNvSpPr>
            <a:spLocks noChangeArrowheads="1"/>
          </p:cNvSpPr>
          <p:nvPr/>
        </p:nvSpPr>
        <p:spPr bwMode="gray">
          <a:xfrm>
            <a:off x="3106738" y="4124325"/>
            <a:ext cx="5678487" cy="528638"/>
          </a:xfrm>
          <a:prstGeom prst="roundRect">
            <a:avLst>
              <a:gd name="adj" fmla="val 50000"/>
            </a:avLst>
          </a:prstGeom>
          <a:noFill/>
          <a:ln w="28575" algn="ctr">
            <a:solidFill>
              <a:schemeClr val="hlink"/>
            </a:solidFill>
            <a:round/>
            <a:headEnd/>
            <a:tailEnd/>
          </a:ln>
        </p:spPr>
        <p:txBody>
          <a:bodyPr wrap="none" lIns="0" tIns="0" rIns="0" bIns="0" anchor="ctr"/>
          <a:lstStyle/>
          <a:p>
            <a:r>
              <a:rPr lang="zh-CN" altLang="en-US" sz="2400" dirty="0">
                <a:ln>
                  <a:solidFill>
                    <a:srgbClr val="002060"/>
                  </a:solidFill>
                </a:ln>
                <a:solidFill>
                  <a:srgbClr val="002060"/>
                </a:solidFill>
                <a:latin typeface="黑体" pitchFamily="2" charset="-122"/>
                <a:ea typeface="黑体" pitchFamily="2" charset="-122"/>
              </a:rPr>
              <a:t>可信云架构与关键技术</a:t>
            </a:r>
          </a:p>
        </p:txBody>
      </p:sp>
      <p:grpSp>
        <p:nvGrpSpPr>
          <p:cNvPr id="10255" name="Group 34"/>
          <p:cNvGrpSpPr>
            <a:grpSpLocks/>
          </p:cNvGrpSpPr>
          <p:nvPr/>
        </p:nvGrpSpPr>
        <p:grpSpPr bwMode="auto">
          <a:xfrm>
            <a:off x="2555875" y="4160838"/>
            <a:ext cx="381000" cy="481012"/>
            <a:chOff x="2078" y="1471"/>
            <a:chExt cx="1615" cy="2039"/>
          </a:xfrm>
        </p:grpSpPr>
        <p:sp>
          <p:nvSpPr>
            <p:cNvPr id="10271"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72"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52" name="Oval 37"/>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74" name="Oval 38"/>
            <p:cNvSpPr>
              <a:spLocks noChangeArrowheads="1"/>
            </p:cNvSpPr>
            <p:nvPr/>
          </p:nvSpPr>
          <p:spPr bwMode="gray">
            <a:xfrm>
              <a:off x="2327" y="1471"/>
              <a:ext cx="781" cy="2039"/>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54" name="Oval 39"/>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76" name="Oval 40"/>
            <p:cNvSpPr>
              <a:spLocks noChangeArrowheads="1"/>
            </p:cNvSpPr>
            <p:nvPr/>
          </p:nvSpPr>
          <p:spPr bwMode="gray">
            <a:xfrm>
              <a:off x="2334" y="1471"/>
              <a:ext cx="1097" cy="2039"/>
            </a:xfrm>
            <a:prstGeom prst="ellipse">
              <a:avLst/>
            </a:prstGeom>
            <a:solidFill>
              <a:srgbClr val="00B05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grpSp>
        <p:nvGrpSpPr>
          <p:cNvPr id="10256" name="Group 34"/>
          <p:cNvGrpSpPr>
            <a:grpSpLocks/>
          </p:cNvGrpSpPr>
          <p:nvPr/>
        </p:nvGrpSpPr>
        <p:grpSpPr bwMode="auto">
          <a:xfrm>
            <a:off x="1979613" y="5313363"/>
            <a:ext cx="381000" cy="481012"/>
            <a:chOff x="2078" y="1471"/>
            <a:chExt cx="1615" cy="2039"/>
          </a:xfrm>
        </p:grpSpPr>
        <p:sp>
          <p:nvSpPr>
            <p:cNvPr id="10265"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66"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62" name="Oval 37"/>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68" name="Oval 38"/>
            <p:cNvSpPr>
              <a:spLocks noChangeArrowheads="1"/>
            </p:cNvSpPr>
            <p:nvPr/>
          </p:nvSpPr>
          <p:spPr bwMode="gray">
            <a:xfrm>
              <a:off x="2327" y="1471"/>
              <a:ext cx="781" cy="2039"/>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64" name="Oval 39"/>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70" name="Oval 40"/>
            <p:cNvSpPr>
              <a:spLocks noChangeArrowheads="1"/>
            </p:cNvSpPr>
            <p:nvPr/>
          </p:nvSpPr>
          <p:spPr bwMode="gray">
            <a:xfrm>
              <a:off x="2334" y="1471"/>
              <a:ext cx="1097" cy="2039"/>
            </a:xfrm>
            <a:prstGeom prst="ellipse">
              <a:avLst/>
            </a:prstGeom>
            <a:solidFill>
              <a:srgbClr val="0070C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grpSp>
        <p:nvGrpSpPr>
          <p:cNvPr id="10257" name="Group 34"/>
          <p:cNvGrpSpPr>
            <a:grpSpLocks/>
          </p:cNvGrpSpPr>
          <p:nvPr/>
        </p:nvGrpSpPr>
        <p:grpSpPr bwMode="auto">
          <a:xfrm>
            <a:off x="2478088" y="2874963"/>
            <a:ext cx="381000" cy="481012"/>
            <a:chOff x="2078" y="1471"/>
            <a:chExt cx="1615" cy="2039"/>
          </a:xfrm>
        </p:grpSpPr>
        <p:sp>
          <p:nvSpPr>
            <p:cNvPr id="10259"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60"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72" name="Oval 37"/>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62" name="Oval 38"/>
            <p:cNvSpPr>
              <a:spLocks noChangeArrowheads="1"/>
            </p:cNvSpPr>
            <p:nvPr/>
          </p:nvSpPr>
          <p:spPr bwMode="gray">
            <a:xfrm>
              <a:off x="2327" y="1471"/>
              <a:ext cx="781" cy="2039"/>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74" name="Oval 39"/>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64" name="Oval 40"/>
            <p:cNvSpPr>
              <a:spLocks noChangeArrowheads="1"/>
            </p:cNvSpPr>
            <p:nvPr/>
          </p:nvSpPr>
          <p:spPr bwMode="gray">
            <a:xfrm>
              <a:off x="2334" y="1471"/>
              <a:ext cx="1097" cy="2039"/>
            </a:xfrm>
            <a:prstGeom prst="ellipse">
              <a:avLst/>
            </a:prstGeom>
            <a:solidFill>
              <a:srgbClr val="FFC00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sp>
        <p:nvSpPr>
          <p:cNvPr id="10258" name="AutoShape 71"/>
          <p:cNvSpPr>
            <a:spLocks noChangeArrowheads="1"/>
          </p:cNvSpPr>
          <p:nvPr/>
        </p:nvSpPr>
        <p:spPr bwMode="gray">
          <a:xfrm>
            <a:off x="2484438" y="5229225"/>
            <a:ext cx="6300787" cy="528638"/>
          </a:xfrm>
          <a:prstGeom prst="roundRect">
            <a:avLst>
              <a:gd name="adj" fmla="val 50000"/>
            </a:avLst>
          </a:prstGeom>
          <a:noFill/>
          <a:ln w="28575" algn="ctr">
            <a:solidFill>
              <a:schemeClr val="hlink"/>
            </a:solidFill>
            <a:round/>
            <a:headEnd/>
            <a:tailEnd/>
          </a:ln>
        </p:spPr>
        <p:txBody>
          <a:bodyPr wrap="none" lIns="0" tIns="0" rIns="0" bIns="0" anchor="ctr"/>
          <a:lstStyle/>
          <a:p>
            <a:r>
              <a:rPr lang="zh-CN" altLang="en-US" sz="2400" dirty="0">
                <a:ln>
                  <a:solidFill>
                    <a:srgbClr val="002060"/>
                  </a:solidFill>
                </a:ln>
                <a:solidFill>
                  <a:srgbClr val="002060"/>
                </a:solidFill>
                <a:latin typeface="黑体" pitchFamily="2" charset="-122"/>
                <a:ea typeface="黑体" pitchFamily="2" charset="-122"/>
              </a:rPr>
              <a:t>对策与建议  </a:t>
            </a:r>
          </a:p>
        </p:txBody>
      </p:sp>
    </p:spTree>
    <p:extLst>
      <p:ext uri="{BB962C8B-B14F-4D97-AF65-F5344CB8AC3E}">
        <p14:creationId xmlns:p14="http://schemas.microsoft.com/office/powerpoint/2010/main" xmlns="" val="34396694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5"/>
          <p:cNvGrpSpPr>
            <a:grpSpLocks/>
          </p:cNvGrpSpPr>
          <p:nvPr/>
        </p:nvGrpSpPr>
        <p:grpSpPr bwMode="auto">
          <a:xfrm>
            <a:off x="0" y="1233488"/>
            <a:ext cx="2790825" cy="5148262"/>
            <a:chOff x="2832" y="795"/>
            <a:chExt cx="1814" cy="3621"/>
          </a:xfrm>
        </p:grpSpPr>
        <p:sp>
          <p:nvSpPr>
            <p:cNvPr id="10285" name="Arc 6"/>
            <p:cNvSpPr>
              <a:spLocks/>
            </p:cNvSpPr>
            <p:nvPr/>
          </p:nvSpPr>
          <p:spPr bwMode="auto">
            <a:xfrm>
              <a:off x="2832" y="795"/>
              <a:ext cx="1814" cy="18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FF"/>
              </a:solidFill>
              <a:round/>
              <a:headEnd/>
              <a:tailEnd/>
            </a:ln>
          </p:spPr>
          <p:txBody>
            <a:bodyPr wrap="none" anchor="ctr"/>
            <a:lstStyle/>
            <a:p>
              <a:endParaRPr lang="zh-CN" altLang="en-US"/>
            </a:p>
          </p:txBody>
        </p:sp>
        <p:sp>
          <p:nvSpPr>
            <p:cNvPr id="10286" name="Arc 7"/>
            <p:cNvSpPr>
              <a:spLocks/>
            </p:cNvSpPr>
            <p:nvPr/>
          </p:nvSpPr>
          <p:spPr bwMode="auto">
            <a:xfrm flipV="1">
              <a:off x="2832" y="2602"/>
              <a:ext cx="1814" cy="18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FF"/>
              </a:solidFill>
              <a:round/>
              <a:headEnd/>
              <a:tailEnd/>
            </a:ln>
          </p:spPr>
          <p:txBody>
            <a:bodyPr wrap="none" anchor="ctr"/>
            <a:lstStyle/>
            <a:p>
              <a:endParaRPr lang="zh-CN" altLang="en-US"/>
            </a:p>
          </p:txBody>
        </p:sp>
      </p:grpSp>
      <p:sp>
        <p:nvSpPr>
          <p:cNvPr id="10243" name="Text Box 10"/>
          <p:cNvSpPr txBox="1">
            <a:spLocks noChangeArrowheads="1"/>
          </p:cNvSpPr>
          <p:nvPr/>
        </p:nvSpPr>
        <p:spPr bwMode="auto">
          <a:xfrm>
            <a:off x="0" y="6338888"/>
            <a:ext cx="1219200" cy="366712"/>
          </a:xfrm>
          <a:prstGeom prst="rect">
            <a:avLst/>
          </a:prstGeom>
          <a:solidFill>
            <a:srgbClr val="FFFFFF"/>
          </a:solidFill>
          <a:ln w="9525">
            <a:noFill/>
            <a:miter lim="800000"/>
            <a:headEnd/>
            <a:tailEnd/>
          </a:ln>
        </p:spPr>
        <p:txBody>
          <a:bodyPr>
            <a:spAutoFit/>
          </a:bodyPr>
          <a:lstStyle/>
          <a:p>
            <a:pPr eaLnBrk="1" hangingPunct="1">
              <a:spcBef>
                <a:spcPct val="50000"/>
              </a:spcBef>
            </a:pPr>
            <a:endParaRPr lang="zh-CN" altLang="en-US" b="1">
              <a:latin typeface="楷体_GB2312" pitchFamily="49" charset="-122"/>
              <a:ea typeface="楷体_GB2312" pitchFamily="49" charset="-122"/>
            </a:endParaRPr>
          </a:p>
        </p:txBody>
      </p:sp>
      <p:sp>
        <p:nvSpPr>
          <p:cNvPr id="148553" name="Text Box 73"/>
          <p:cNvSpPr txBox="1">
            <a:spLocks noChangeArrowheads="1"/>
          </p:cNvSpPr>
          <p:nvPr/>
        </p:nvSpPr>
        <p:spPr bwMode="auto">
          <a:xfrm>
            <a:off x="539750" y="44450"/>
            <a:ext cx="8451850" cy="584775"/>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a:spAutoFit/>
          </a:bodyPr>
          <a:lstStyle>
            <a:defPPr>
              <a:defRPr lang="en-US"/>
            </a:defPPr>
            <a:lvl1pPr eaLnBrk="1" hangingPunct="1">
              <a:spcBef>
                <a:spcPct val="50000"/>
              </a:spcBef>
              <a:defRPr sz="4000" b="1">
                <a:solidFill>
                  <a:schemeClr val="accent2"/>
                </a:solidFill>
                <a:ea typeface="隶书" pitchFamily="49" charset="-122"/>
              </a:defRPr>
            </a:lvl1pPr>
          </a:lstStyle>
          <a:p>
            <a:r>
              <a:rPr lang="zh-CN" altLang="en-US" sz="3200" dirty="0">
                <a:ln>
                  <a:solidFill>
                    <a:srgbClr val="002060"/>
                  </a:solidFill>
                </a:ln>
                <a:solidFill>
                  <a:srgbClr val="002060"/>
                </a:solidFill>
                <a:latin typeface="黑体" pitchFamily="2" charset="-122"/>
                <a:ea typeface="黑体" pitchFamily="2" charset="-122"/>
              </a:rPr>
              <a:t>目录</a:t>
            </a:r>
            <a:endParaRPr lang="en-US" altLang="zh-CN" sz="3200" dirty="0">
              <a:ln>
                <a:solidFill>
                  <a:srgbClr val="002060"/>
                </a:solidFill>
              </a:ln>
              <a:solidFill>
                <a:srgbClr val="002060"/>
              </a:solidFill>
              <a:latin typeface="黑体" pitchFamily="2" charset="-122"/>
              <a:ea typeface="黑体" pitchFamily="2" charset="-122"/>
            </a:endParaRPr>
          </a:p>
        </p:txBody>
      </p:sp>
      <p:sp>
        <p:nvSpPr>
          <p:cNvPr id="10247" name="Text Box 2"/>
          <p:cNvSpPr txBox="1">
            <a:spLocks noChangeArrowheads="1"/>
          </p:cNvSpPr>
          <p:nvPr/>
        </p:nvSpPr>
        <p:spPr bwMode="auto">
          <a:xfrm rot="5400000" flipH="1">
            <a:off x="-807244" y="3577432"/>
            <a:ext cx="2752725" cy="366712"/>
          </a:xfrm>
          <a:prstGeom prst="rect">
            <a:avLst/>
          </a:prstGeom>
          <a:noFill/>
          <a:ln w="9525">
            <a:noFill/>
            <a:miter lim="800000"/>
            <a:headEnd/>
            <a:tailEnd/>
          </a:ln>
        </p:spPr>
        <p:txBody>
          <a:bodyPr>
            <a:spAutoFit/>
          </a:bodyPr>
          <a:lstStyle/>
          <a:p>
            <a:pPr algn="ctr" eaLnBrk="1" hangingPunct="1"/>
            <a:r>
              <a:rPr lang="zh-CN" altLang="en-US" b="1">
                <a:latin typeface="楷体_GB2312" pitchFamily="49" charset="-122"/>
                <a:ea typeface="楷体_GB2312" pitchFamily="49" charset="-122"/>
              </a:rPr>
              <a:t>北京市重点实验室</a:t>
            </a:r>
          </a:p>
        </p:txBody>
      </p:sp>
      <p:sp>
        <p:nvSpPr>
          <p:cNvPr id="10248" name="WordArt 3"/>
          <p:cNvSpPr>
            <a:spLocks noChangeArrowheads="1" noChangeShapeType="1" noTextEdit="1"/>
          </p:cNvSpPr>
          <p:nvPr/>
        </p:nvSpPr>
        <p:spPr bwMode="auto">
          <a:xfrm rot="5400000">
            <a:off x="-546894" y="2888456"/>
            <a:ext cx="2808288" cy="1800226"/>
          </a:xfrm>
          <a:prstGeom prst="rect">
            <a:avLst/>
          </a:prstGeom>
        </p:spPr>
        <p:txBody>
          <a:bodyPr spcFirstLastPara="1" wrap="none" fromWordArt="1">
            <a:prstTxWarp prst="textArchUp">
              <a:avLst>
                <a:gd name="adj" fmla="val 10852844"/>
              </a:avLst>
            </a:prstTxWarp>
          </a:bodyPr>
          <a:lstStyle/>
          <a:p>
            <a:pPr algn="ctr"/>
            <a:r>
              <a:rPr lang="zh-CN" altLang="en-US" sz="1200" b="1" kern="10" spc="600" normalizeH="1">
                <a:ln w="9525">
                  <a:solidFill>
                    <a:srgbClr val="000000"/>
                  </a:solidFill>
                  <a:round/>
                  <a:headEnd/>
                  <a:tailEnd/>
                </a:ln>
                <a:solidFill>
                  <a:srgbClr val="000000"/>
                </a:solidFill>
                <a:latin typeface="黑体"/>
                <a:ea typeface="黑体"/>
              </a:rPr>
              <a:t>可信计算实验室</a:t>
            </a:r>
          </a:p>
        </p:txBody>
      </p:sp>
      <p:sp>
        <p:nvSpPr>
          <p:cNvPr id="10249" name="AutoShape 4"/>
          <p:cNvSpPr>
            <a:spLocks noChangeArrowheads="1"/>
          </p:cNvSpPr>
          <p:nvPr/>
        </p:nvSpPr>
        <p:spPr bwMode="ltGray">
          <a:xfrm rot="5400000">
            <a:off x="-1872456" y="1848643"/>
            <a:ext cx="4032250" cy="39290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715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1">
            <a:gsLst>
              <a:gs pos="0">
                <a:schemeClr val="hlink">
                  <a:alpha val="56000"/>
                </a:schemeClr>
              </a:gs>
              <a:gs pos="100000">
                <a:srgbClr val="FFFFFF">
                  <a:alpha val="48000"/>
                </a:srgbClr>
              </a:gs>
            </a:gsLst>
            <a:lin ang="5400000" scaled="1"/>
          </a:gradFill>
          <a:ln w="31750" algn="ctr">
            <a:solidFill>
              <a:srgbClr val="808080"/>
            </a:solidFill>
            <a:miter lim="800000"/>
            <a:headEnd/>
            <a:tailEnd/>
          </a:ln>
        </p:spPr>
        <p:txBody>
          <a:bodyPr rot="10800000" vert="eaVert" wrap="none" anchor="ctr"/>
          <a:lstStyle/>
          <a:p>
            <a:endParaRPr lang="zh-CN" altLang="en-US"/>
          </a:p>
        </p:txBody>
      </p:sp>
      <p:sp>
        <p:nvSpPr>
          <p:cNvPr id="10250" name="AutoShape 8"/>
          <p:cNvSpPr>
            <a:spLocks noChangeArrowheads="1"/>
          </p:cNvSpPr>
          <p:nvPr/>
        </p:nvSpPr>
        <p:spPr bwMode="ltGray">
          <a:xfrm rot="5400000" flipH="1">
            <a:off x="-2278063" y="1417638"/>
            <a:ext cx="4824413" cy="47704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98 w 21600"/>
              <a:gd name="T13" fmla="*/ 0 h 21600"/>
              <a:gd name="T14" fmla="*/ 21202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solidFill>
            <a:schemeClr val="folHlink"/>
          </a:solidFill>
          <a:ln w="9525" algn="ctr">
            <a:noFill/>
            <a:miter lim="800000"/>
            <a:headEnd/>
            <a:tailEnd/>
          </a:ln>
        </p:spPr>
        <p:txBody>
          <a:bodyPr rot="10800000" vert="eaVert" wrap="none" anchor="ctr"/>
          <a:lstStyle/>
          <a:p>
            <a:endParaRPr lang="zh-CN" altLang="en-US"/>
          </a:p>
        </p:txBody>
      </p:sp>
      <p:grpSp>
        <p:nvGrpSpPr>
          <p:cNvPr id="10251" name="Group 48"/>
          <p:cNvGrpSpPr>
            <a:grpSpLocks/>
          </p:cNvGrpSpPr>
          <p:nvPr/>
        </p:nvGrpSpPr>
        <p:grpSpPr bwMode="auto">
          <a:xfrm>
            <a:off x="1719263" y="1687513"/>
            <a:ext cx="381000" cy="481012"/>
            <a:chOff x="2078" y="1471"/>
            <a:chExt cx="1615" cy="2039"/>
          </a:xfrm>
        </p:grpSpPr>
        <p:sp>
          <p:nvSpPr>
            <p:cNvPr id="10279"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80"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48531" name="Oval 51"/>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82" name="Oval 52"/>
            <p:cNvSpPr>
              <a:spLocks noChangeArrowheads="1"/>
            </p:cNvSpPr>
            <p:nvPr/>
          </p:nvSpPr>
          <p:spPr bwMode="gray">
            <a:xfrm>
              <a:off x="2327" y="1471"/>
              <a:ext cx="781" cy="2039"/>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148533" name="Oval 53"/>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84" name="Oval 54"/>
            <p:cNvSpPr>
              <a:spLocks noChangeArrowheads="1"/>
            </p:cNvSpPr>
            <p:nvPr/>
          </p:nvSpPr>
          <p:spPr bwMode="gray">
            <a:xfrm>
              <a:off x="2334" y="1471"/>
              <a:ext cx="1097" cy="2039"/>
            </a:xfrm>
            <a:prstGeom prst="ellipse">
              <a:avLst/>
            </a:prstGeom>
            <a:solidFill>
              <a:srgbClr val="C0000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sp>
        <p:nvSpPr>
          <p:cNvPr id="10252" name="AutoShape 71"/>
          <p:cNvSpPr>
            <a:spLocks noChangeArrowheads="1"/>
          </p:cNvSpPr>
          <p:nvPr/>
        </p:nvSpPr>
        <p:spPr bwMode="gray">
          <a:xfrm>
            <a:off x="2249488" y="1625600"/>
            <a:ext cx="6535737" cy="530225"/>
          </a:xfrm>
          <a:prstGeom prst="roundRect">
            <a:avLst>
              <a:gd name="adj" fmla="val 50000"/>
            </a:avLst>
          </a:prstGeom>
          <a:noFill/>
          <a:ln w="28575" algn="ctr">
            <a:solidFill>
              <a:schemeClr val="hlink"/>
            </a:solidFill>
            <a:round/>
            <a:headEnd/>
            <a:tailEnd/>
          </a:ln>
        </p:spPr>
        <p:txBody>
          <a:bodyPr wrap="none" lIns="0" tIns="0" rIns="0" bIns="0" anchor="ctr"/>
          <a:lstStyle/>
          <a:p>
            <a:r>
              <a:rPr lang="zh-CN" altLang="en-US" sz="2400" dirty="0">
                <a:ln>
                  <a:solidFill>
                    <a:srgbClr val="002060"/>
                  </a:solidFill>
                </a:ln>
                <a:solidFill>
                  <a:srgbClr val="002060"/>
                </a:solidFill>
                <a:latin typeface="黑体" pitchFamily="2" charset="-122"/>
                <a:ea typeface="黑体" pitchFamily="2" charset="-122"/>
              </a:rPr>
              <a:t>云计算主要安全风险</a:t>
            </a:r>
          </a:p>
        </p:txBody>
      </p:sp>
      <p:grpSp>
        <p:nvGrpSpPr>
          <p:cNvPr id="10253" name="Group 77"/>
          <p:cNvGrpSpPr>
            <a:grpSpLocks/>
          </p:cNvGrpSpPr>
          <p:nvPr/>
        </p:nvGrpSpPr>
        <p:grpSpPr bwMode="auto">
          <a:xfrm>
            <a:off x="3027363" y="2884488"/>
            <a:ext cx="5757862" cy="508000"/>
            <a:chOff x="1905" y="1797"/>
            <a:chExt cx="3062" cy="320"/>
          </a:xfrm>
        </p:grpSpPr>
        <p:sp>
          <p:nvSpPr>
            <p:cNvPr id="10277" name="AutoShape 19"/>
            <p:cNvSpPr>
              <a:spLocks noChangeArrowheads="1"/>
            </p:cNvSpPr>
            <p:nvPr/>
          </p:nvSpPr>
          <p:spPr bwMode="gray">
            <a:xfrm>
              <a:off x="1905" y="1797"/>
              <a:ext cx="3062" cy="320"/>
            </a:xfrm>
            <a:prstGeom prst="roundRect">
              <a:avLst>
                <a:gd name="adj" fmla="val 50000"/>
              </a:avLst>
            </a:prstGeom>
            <a:noFill/>
            <a:ln w="28575" algn="ctr">
              <a:solidFill>
                <a:schemeClr val="hlink"/>
              </a:solidFill>
              <a:round/>
              <a:headEnd/>
              <a:tailEnd/>
            </a:ln>
          </p:spPr>
          <p:txBody>
            <a:bodyPr wrap="none" anchor="ctr"/>
            <a:lstStyle/>
            <a:p>
              <a:endParaRPr lang="zh-CN" altLang="en-US" sz="2400" b="1">
                <a:solidFill>
                  <a:srgbClr val="000000"/>
                </a:solidFill>
                <a:latin typeface="楷体_GB2312" pitchFamily="49" charset="-122"/>
                <a:ea typeface="楷体_GB2312" pitchFamily="49" charset="-122"/>
              </a:endParaRPr>
            </a:p>
          </p:txBody>
        </p:sp>
        <p:sp>
          <p:nvSpPr>
            <p:cNvPr id="10278" name="Rectangle 78"/>
            <p:cNvSpPr>
              <a:spLocks noChangeArrowheads="1"/>
            </p:cNvSpPr>
            <p:nvPr/>
          </p:nvSpPr>
          <p:spPr bwMode="auto">
            <a:xfrm>
              <a:off x="1950" y="1846"/>
              <a:ext cx="2880" cy="233"/>
            </a:xfrm>
            <a:prstGeom prst="rect">
              <a:avLst/>
            </a:prstGeom>
            <a:noFill/>
            <a:ln w="9525">
              <a:noFill/>
              <a:miter lim="800000"/>
              <a:headEnd/>
              <a:tailEnd/>
            </a:ln>
            <a:effectLst>
              <a:prstShdw prst="shdw17" dist="17961" dir="13500000">
                <a:srgbClr val="708688">
                  <a:alpha val="50000"/>
                </a:srgbClr>
              </a:prstShdw>
            </a:effectLst>
          </p:spPr>
          <p:txBody>
            <a:bodyPr lIns="0" tIns="0" rIns="0" bIns="0">
              <a:spAutoFit/>
            </a:bodyPr>
            <a:lstStyle/>
            <a:p>
              <a:pPr eaLnBrk="1" hangingPunct="1"/>
              <a:r>
                <a:rPr lang="zh-CN" altLang="en-US" sz="2400" dirty="0">
                  <a:ln>
                    <a:solidFill>
                      <a:srgbClr val="002060"/>
                    </a:solidFill>
                  </a:ln>
                  <a:solidFill>
                    <a:srgbClr val="002060"/>
                  </a:solidFill>
                  <a:latin typeface="黑体" pitchFamily="2" charset="-122"/>
                  <a:ea typeface="黑体" pitchFamily="2" charset="-122"/>
                </a:rPr>
                <a:t>可信的云计算安全框架</a:t>
              </a:r>
            </a:p>
          </p:txBody>
        </p:sp>
      </p:grpSp>
      <p:sp>
        <p:nvSpPr>
          <p:cNvPr id="10254" name="AutoShape 71"/>
          <p:cNvSpPr>
            <a:spLocks noChangeArrowheads="1"/>
          </p:cNvSpPr>
          <p:nvPr/>
        </p:nvSpPr>
        <p:spPr bwMode="gray">
          <a:xfrm>
            <a:off x="3106738" y="4124325"/>
            <a:ext cx="5678487" cy="528638"/>
          </a:xfrm>
          <a:prstGeom prst="roundRect">
            <a:avLst>
              <a:gd name="adj" fmla="val 50000"/>
            </a:avLst>
          </a:prstGeom>
          <a:noFill/>
          <a:ln w="28575" algn="ctr">
            <a:solidFill>
              <a:schemeClr val="hlink"/>
            </a:solidFill>
            <a:round/>
            <a:headEnd/>
            <a:tailEnd/>
          </a:ln>
        </p:spPr>
        <p:txBody>
          <a:bodyPr wrap="none" lIns="0" tIns="0" rIns="0" bIns="0" anchor="ctr"/>
          <a:lstStyle/>
          <a:p>
            <a:r>
              <a:rPr lang="zh-CN" altLang="en-US" sz="2800" b="1" dirty="0">
                <a:ln>
                  <a:solidFill>
                    <a:srgbClr val="C00000"/>
                  </a:solidFill>
                </a:ln>
                <a:solidFill>
                  <a:srgbClr val="C00000"/>
                </a:solidFill>
                <a:latin typeface="Times New Roman" pitchFamily="18" charset="0"/>
                <a:ea typeface="黑体" pitchFamily="2" charset="-122"/>
                <a:cs typeface="Times New Roman" pitchFamily="18" charset="0"/>
              </a:rPr>
              <a:t>可信云架构与关键技术</a:t>
            </a:r>
          </a:p>
        </p:txBody>
      </p:sp>
      <p:grpSp>
        <p:nvGrpSpPr>
          <p:cNvPr id="10255" name="Group 34"/>
          <p:cNvGrpSpPr>
            <a:grpSpLocks/>
          </p:cNvGrpSpPr>
          <p:nvPr/>
        </p:nvGrpSpPr>
        <p:grpSpPr bwMode="auto">
          <a:xfrm>
            <a:off x="2555875" y="4160838"/>
            <a:ext cx="381000" cy="481012"/>
            <a:chOff x="2078" y="1471"/>
            <a:chExt cx="1615" cy="2039"/>
          </a:xfrm>
        </p:grpSpPr>
        <p:sp>
          <p:nvSpPr>
            <p:cNvPr id="10271"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72"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52" name="Oval 37"/>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74" name="Oval 38"/>
            <p:cNvSpPr>
              <a:spLocks noChangeArrowheads="1"/>
            </p:cNvSpPr>
            <p:nvPr/>
          </p:nvSpPr>
          <p:spPr bwMode="gray">
            <a:xfrm>
              <a:off x="2327" y="1471"/>
              <a:ext cx="781" cy="2039"/>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54" name="Oval 39"/>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76" name="Oval 40"/>
            <p:cNvSpPr>
              <a:spLocks noChangeArrowheads="1"/>
            </p:cNvSpPr>
            <p:nvPr/>
          </p:nvSpPr>
          <p:spPr bwMode="gray">
            <a:xfrm>
              <a:off x="2334" y="1471"/>
              <a:ext cx="1097" cy="2039"/>
            </a:xfrm>
            <a:prstGeom prst="ellipse">
              <a:avLst/>
            </a:prstGeom>
            <a:solidFill>
              <a:srgbClr val="00B05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grpSp>
        <p:nvGrpSpPr>
          <p:cNvPr id="10256" name="Group 34"/>
          <p:cNvGrpSpPr>
            <a:grpSpLocks/>
          </p:cNvGrpSpPr>
          <p:nvPr/>
        </p:nvGrpSpPr>
        <p:grpSpPr bwMode="auto">
          <a:xfrm>
            <a:off x="1979613" y="5313363"/>
            <a:ext cx="381000" cy="481012"/>
            <a:chOff x="2078" y="1471"/>
            <a:chExt cx="1615" cy="2039"/>
          </a:xfrm>
        </p:grpSpPr>
        <p:sp>
          <p:nvSpPr>
            <p:cNvPr id="10265"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66"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62" name="Oval 37"/>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68" name="Oval 38"/>
            <p:cNvSpPr>
              <a:spLocks noChangeArrowheads="1"/>
            </p:cNvSpPr>
            <p:nvPr/>
          </p:nvSpPr>
          <p:spPr bwMode="gray">
            <a:xfrm>
              <a:off x="2327" y="1471"/>
              <a:ext cx="781" cy="2039"/>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64" name="Oval 39"/>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70" name="Oval 40"/>
            <p:cNvSpPr>
              <a:spLocks noChangeArrowheads="1"/>
            </p:cNvSpPr>
            <p:nvPr/>
          </p:nvSpPr>
          <p:spPr bwMode="gray">
            <a:xfrm>
              <a:off x="2334" y="1471"/>
              <a:ext cx="1097" cy="2039"/>
            </a:xfrm>
            <a:prstGeom prst="ellipse">
              <a:avLst/>
            </a:prstGeom>
            <a:solidFill>
              <a:srgbClr val="0070C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grpSp>
        <p:nvGrpSpPr>
          <p:cNvPr id="10257" name="Group 34"/>
          <p:cNvGrpSpPr>
            <a:grpSpLocks/>
          </p:cNvGrpSpPr>
          <p:nvPr/>
        </p:nvGrpSpPr>
        <p:grpSpPr bwMode="auto">
          <a:xfrm>
            <a:off x="2478088" y="2874963"/>
            <a:ext cx="381000" cy="481012"/>
            <a:chOff x="2078" y="1471"/>
            <a:chExt cx="1615" cy="2039"/>
          </a:xfrm>
        </p:grpSpPr>
        <p:sp>
          <p:nvSpPr>
            <p:cNvPr id="10259"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60"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72" name="Oval 37"/>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62" name="Oval 38"/>
            <p:cNvSpPr>
              <a:spLocks noChangeArrowheads="1"/>
            </p:cNvSpPr>
            <p:nvPr/>
          </p:nvSpPr>
          <p:spPr bwMode="gray">
            <a:xfrm>
              <a:off x="2327" y="1471"/>
              <a:ext cx="781" cy="2039"/>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74" name="Oval 39"/>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64" name="Oval 40"/>
            <p:cNvSpPr>
              <a:spLocks noChangeArrowheads="1"/>
            </p:cNvSpPr>
            <p:nvPr/>
          </p:nvSpPr>
          <p:spPr bwMode="gray">
            <a:xfrm>
              <a:off x="2334" y="1471"/>
              <a:ext cx="1097" cy="2039"/>
            </a:xfrm>
            <a:prstGeom prst="ellipse">
              <a:avLst/>
            </a:prstGeom>
            <a:solidFill>
              <a:srgbClr val="FFC00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sp>
        <p:nvSpPr>
          <p:cNvPr id="10258" name="AutoShape 71"/>
          <p:cNvSpPr>
            <a:spLocks noChangeArrowheads="1"/>
          </p:cNvSpPr>
          <p:nvPr/>
        </p:nvSpPr>
        <p:spPr bwMode="gray">
          <a:xfrm>
            <a:off x="2484438" y="5229225"/>
            <a:ext cx="6300787" cy="528638"/>
          </a:xfrm>
          <a:prstGeom prst="roundRect">
            <a:avLst>
              <a:gd name="adj" fmla="val 50000"/>
            </a:avLst>
          </a:prstGeom>
          <a:noFill/>
          <a:ln w="28575" algn="ctr">
            <a:solidFill>
              <a:schemeClr val="hlink"/>
            </a:solidFill>
            <a:round/>
            <a:headEnd/>
            <a:tailEnd/>
          </a:ln>
        </p:spPr>
        <p:txBody>
          <a:bodyPr wrap="none" lIns="0" tIns="0" rIns="0" bIns="0" anchor="ctr"/>
          <a:lstStyle/>
          <a:p>
            <a:r>
              <a:rPr lang="zh-CN" altLang="en-US" sz="2400" dirty="0">
                <a:ln>
                  <a:solidFill>
                    <a:srgbClr val="002060"/>
                  </a:solidFill>
                </a:ln>
                <a:solidFill>
                  <a:srgbClr val="002060"/>
                </a:solidFill>
                <a:latin typeface="黑体" pitchFamily="2" charset="-122"/>
                <a:ea typeface="黑体" pitchFamily="2" charset="-122"/>
              </a:rPr>
              <a:t>对策与建议  </a:t>
            </a:r>
          </a:p>
        </p:txBody>
      </p:sp>
    </p:spTree>
    <p:extLst>
      <p:ext uri="{BB962C8B-B14F-4D97-AF65-F5344CB8AC3E}">
        <p14:creationId xmlns:p14="http://schemas.microsoft.com/office/powerpoint/2010/main" xmlns="" val="365237706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1" name="Rectangle 3"/>
          <p:cNvSpPr>
            <a:spLocks noChangeArrowheads="1"/>
          </p:cNvSpPr>
          <p:nvPr/>
        </p:nvSpPr>
        <p:spPr bwMode="auto">
          <a:xfrm>
            <a:off x="139700" y="4000504"/>
            <a:ext cx="8721758" cy="2000264"/>
          </a:xfrm>
          <a:prstGeom prst="rect">
            <a:avLst/>
          </a:prstGeom>
          <a:noFill/>
          <a:ln w="9525">
            <a:noFill/>
            <a:miter lim="800000"/>
            <a:headEnd/>
            <a:tailEnd/>
          </a:ln>
        </p:spPr>
        <p:txBody>
          <a:bodyPr/>
          <a:lstStyle/>
          <a:p>
            <a:pPr lvl="2" indent="-342900">
              <a:lnSpc>
                <a:spcPct val="150000"/>
              </a:lnSpc>
              <a:spcBef>
                <a:spcPct val="5000"/>
              </a:spcBef>
              <a:spcAft>
                <a:spcPts val="600"/>
              </a:spcAft>
              <a:buFont typeface="Wingdings" pitchFamily="2" charset="2"/>
              <a:buChar char="Ø"/>
              <a:defRPr/>
            </a:pPr>
            <a:r>
              <a:rPr lang="zh-CN" altLang="en-US" sz="2400" dirty="0" smtClean="0">
                <a:ln>
                  <a:solidFill>
                    <a:srgbClr val="002060"/>
                  </a:solidFill>
                </a:ln>
                <a:solidFill>
                  <a:srgbClr val="002060"/>
                </a:solidFill>
                <a:latin typeface="黑体" pitchFamily="2" charset="-122"/>
                <a:ea typeface="黑体" pitchFamily="2" charset="-122"/>
              </a:rPr>
              <a:t>云</a:t>
            </a:r>
            <a:r>
              <a:rPr lang="zh-CN" altLang="en-US" sz="2400" dirty="0">
                <a:ln>
                  <a:solidFill>
                    <a:srgbClr val="002060"/>
                  </a:solidFill>
                </a:ln>
                <a:solidFill>
                  <a:srgbClr val="002060"/>
                </a:solidFill>
                <a:latin typeface="黑体" pitchFamily="2" charset="-122"/>
                <a:ea typeface="黑体" pitchFamily="2" charset="-122"/>
              </a:rPr>
              <a:t>计算环境节点可</a:t>
            </a:r>
            <a:r>
              <a:rPr lang="zh-CN" altLang="en-US" sz="2400" dirty="0" smtClean="0">
                <a:ln>
                  <a:solidFill>
                    <a:srgbClr val="002060"/>
                  </a:solidFill>
                </a:ln>
                <a:solidFill>
                  <a:srgbClr val="002060"/>
                </a:solidFill>
                <a:latin typeface="黑体" pitchFamily="2" charset="-122"/>
                <a:ea typeface="黑体" pitchFamily="2" charset="-122"/>
              </a:rPr>
              <a:t>分为</a:t>
            </a:r>
            <a:r>
              <a:rPr lang="en-US" altLang="zh-CN" sz="2400" dirty="0" smtClean="0">
                <a:ln>
                  <a:solidFill>
                    <a:srgbClr val="002060"/>
                  </a:solidFill>
                </a:ln>
                <a:solidFill>
                  <a:srgbClr val="002060"/>
                </a:solidFill>
                <a:latin typeface="黑体" pitchFamily="2" charset="-122"/>
                <a:ea typeface="黑体" pitchFamily="2" charset="-122"/>
              </a:rPr>
              <a:t>:</a:t>
            </a:r>
            <a:r>
              <a:rPr lang="zh-CN" altLang="en-US" sz="2400" dirty="0" smtClean="0">
                <a:ln>
                  <a:solidFill>
                    <a:srgbClr val="002060"/>
                  </a:solidFill>
                </a:ln>
                <a:solidFill>
                  <a:srgbClr val="002060"/>
                </a:solidFill>
                <a:latin typeface="黑体" pitchFamily="2" charset="-122"/>
                <a:ea typeface="黑体" pitchFamily="2" charset="-122"/>
              </a:rPr>
              <a:t>云</a:t>
            </a:r>
            <a:r>
              <a:rPr lang="zh-CN" altLang="en-US" sz="2400" dirty="0">
                <a:ln>
                  <a:solidFill>
                    <a:srgbClr val="002060"/>
                  </a:solidFill>
                </a:ln>
                <a:solidFill>
                  <a:srgbClr val="002060"/>
                </a:solidFill>
                <a:latin typeface="黑体" pitchFamily="2" charset="-122"/>
                <a:ea typeface="黑体" pitchFamily="2" charset="-122"/>
              </a:rPr>
              <a:t>安全管理中心、云宿主机、云虚拟机和云边界</a:t>
            </a:r>
            <a:r>
              <a:rPr lang="zh-CN" altLang="en-US" sz="2400" dirty="0" smtClean="0">
                <a:ln>
                  <a:solidFill>
                    <a:srgbClr val="002060"/>
                  </a:solidFill>
                </a:ln>
                <a:solidFill>
                  <a:srgbClr val="002060"/>
                </a:solidFill>
                <a:latin typeface="黑体" pitchFamily="2" charset="-122"/>
                <a:ea typeface="黑体" pitchFamily="2" charset="-122"/>
              </a:rPr>
              <a:t>设备</a:t>
            </a:r>
            <a:endParaRPr lang="en-US" altLang="zh-CN" sz="2400" b="1" dirty="0" smtClean="0">
              <a:latin typeface="+mn-ea"/>
              <a:ea typeface="+mn-ea"/>
            </a:endParaRPr>
          </a:p>
          <a:p>
            <a:pPr lvl="2" indent="-342900">
              <a:lnSpc>
                <a:spcPct val="150000"/>
              </a:lnSpc>
              <a:spcBef>
                <a:spcPct val="5000"/>
              </a:spcBef>
              <a:spcAft>
                <a:spcPts val="600"/>
              </a:spcAft>
              <a:buFont typeface="Wingdings" pitchFamily="2" charset="2"/>
              <a:buChar char="Ø"/>
              <a:defRPr/>
            </a:pPr>
            <a:r>
              <a:rPr lang="zh-CN" altLang="en-US" sz="2400" dirty="0" smtClean="0">
                <a:ln>
                  <a:solidFill>
                    <a:srgbClr val="002060"/>
                  </a:solidFill>
                </a:ln>
                <a:solidFill>
                  <a:srgbClr val="002060"/>
                </a:solidFill>
                <a:latin typeface="黑体" pitchFamily="2" charset="-122"/>
                <a:ea typeface="黑体" pitchFamily="2" charset="-122"/>
              </a:rPr>
              <a:t>节点</a:t>
            </a:r>
            <a:r>
              <a:rPr lang="zh-CN" altLang="en-US" sz="2400" dirty="0" smtClean="0">
                <a:ln>
                  <a:solidFill>
                    <a:srgbClr val="002060"/>
                  </a:solidFill>
                </a:ln>
                <a:solidFill>
                  <a:srgbClr val="002060"/>
                </a:solidFill>
                <a:latin typeface="黑体" pitchFamily="2" charset="-122"/>
                <a:ea typeface="黑体" pitchFamily="2" charset="-122"/>
              </a:rPr>
              <a:t>可信</a:t>
            </a:r>
            <a:r>
              <a:rPr lang="zh-CN" altLang="en-US" sz="2400" dirty="0">
                <a:ln>
                  <a:solidFill>
                    <a:srgbClr val="002060"/>
                  </a:solidFill>
                </a:ln>
                <a:solidFill>
                  <a:srgbClr val="002060"/>
                </a:solidFill>
                <a:latin typeface="黑体" pitchFamily="2" charset="-122"/>
                <a:ea typeface="黑体" pitchFamily="2" charset="-122"/>
              </a:rPr>
              <a:t>计算基</a:t>
            </a:r>
            <a:r>
              <a:rPr lang="zh-CN" altLang="en-US" sz="2400" dirty="0" smtClean="0">
                <a:ln>
                  <a:solidFill>
                    <a:srgbClr val="002060"/>
                  </a:solidFill>
                </a:ln>
                <a:solidFill>
                  <a:srgbClr val="002060"/>
                </a:solidFill>
                <a:latin typeface="黑体" pitchFamily="2" charset="-122"/>
                <a:ea typeface="黑体" pitchFamily="2" charset="-122"/>
              </a:rPr>
              <a:t>包括</a:t>
            </a:r>
            <a:r>
              <a:rPr lang="en-US" altLang="zh-CN" sz="2400" dirty="0" smtClean="0">
                <a:ln>
                  <a:solidFill>
                    <a:srgbClr val="002060"/>
                  </a:solidFill>
                </a:ln>
                <a:solidFill>
                  <a:srgbClr val="002060"/>
                </a:solidFill>
                <a:latin typeface="黑体" pitchFamily="2" charset="-122"/>
                <a:ea typeface="黑体" pitchFamily="2" charset="-122"/>
              </a:rPr>
              <a:t>:</a:t>
            </a:r>
            <a:r>
              <a:rPr lang="zh-CN" altLang="en-US" sz="2400" dirty="0" smtClean="0">
                <a:ln>
                  <a:solidFill>
                    <a:srgbClr val="002060"/>
                  </a:solidFill>
                </a:ln>
                <a:solidFill>
                  <a:srgbClr val="002060"/>
                </a:solidFill>
                <a:latin typeface="黑体" pitchFamily="2" charset="-122"/>
                <a:ea typeface="黑体" pitchFamily="2" charset="-122"/>
              </a:rPr>
              <a:t>可信</a:t>
            </a:r>
            <a:r>
              <a:rPr lang="zh-CN" altLang="en-US" sz="2400" dirty="0">
                <a:ln>
                  <a:solidFill>
                    <a:srgbClr val="002060"/>
                  </a:solidFill>
                </a:ln>
                <a:solidFill>
                  <a:srgbClr val="002060"/>
                </a:solidFill>
                <a:latin typeface="黑体" pitchFamily="2" charset="-122"/>
                <a:ea typeface="黑体" pitchFamily="2" charset="-122"/>
              </a:rPr>
              <a:t>根，</a:t>
            </a:r>
            <a:r>
              <a:rPr lang="zh-CN" altLang="en-US" sz="2400" dirty="0" smtClean="0">
                <a:ln>
                  <a:solidFill>
                    <a:srgbClr val="002060"/>
                  </a:solidFill>
                </a:ln>
                <a:solidFill>
                  <a:srgbClr val="002060"/>
                </a:solidFill>
                <a:latin typeface="黑体" pitchFamily="2" charset="-122"/>
                <a:ea typeface="黑体" pitchFamily="2" charset="-122"/>
              </a:rPr>
              <a:t>可信固件</a:t>
            </a:r>
            <a:r>
              <a:rPr lang="zh-CN" altLang="en-US" sz="2400" dirty="0">
                <a:ln>
                  <a:solidFill>
                    <a:srgbClr val="002060"/>
                  </a:solidFill>
                </a:ln>
                <a:solidFill>
                  <a:srgbClr val="002060"/>
                </a:solidFill>
                <a:latin typeface="黑体" pitchFamily="2" charset="-122"/>
                <a:ea typeface="黑体" pitchFamily="2" charset="-122"/>
              </a:rPr>
              <a:t>和可信基础</a:t>
            </a:r>
            <a:r>
              <a:rPr lang="zh-CN" altLang="en-US" sz="2400" dirty="0" smtClean="0">
                <a:ln>
                  <a:solidFill>
                    <a:srgbClr val="002060"/>
                  </a:solidFill>
                </a:ln>
                <a:solidFill>
                  <a:srgbClr val="002060"/>
                </a:solidFill>
                <a:latin typeface="黑体" pitchFamily="2" charset="-122"/>
                <a:ea typeface="黑体" pitchFamily="2" charset="-122"/>
              </a:rPr>
              <a:t>软件</a:t>
            </a:r>
            <a:endParaRPr lang="en-US" altLang="zh-CN" sz="2400" b="1" dirty="0">
              <a:latin typeface="+mn-ea"/>
              <a:ea typeface="+mn-ea"/>
            </a:endParaRPr>
          </a:p>
          <a:p>
            <a:pPr lvl="2" indent="-342900" eaLnBrk="1" hangingPunct="1">
              <a:lnSpc>
                <a:spcPct val="150000"/>
              </a:lnSpc>
              <a:spcBef>
                <a:spcPts val="0"/>
              </a:spcBef>
              <a:buFont typeface="Wingdings" pitchFamily="2" charset="2"/>
              <a:buChar char="Ø"/>
              <a:defRPr/>
            </a:pPr>
            <a:endParaRPr lang="en-US" altLang="zh-CN" sz="2400" dirty="0" smtClean="0">
              <a:solidFill>
                <a:srgbClr val="000000"/>
              </a:solidFill>
              <a:latin typeface="宋体" panose="02010600030101010101" pitchFamily="2" charset="-122"/>
              <a:ea typeface="宋体" panose="02010600030101010101" pitchFamily="2" charset="-122"/>
            </a:endParaRPr>
          </a:p>
          <a:p>
            <a:pPr lvl="2" indent="-342900" eaLnBrk="1" hangingPunct="1">
              <a:lnSpc>
                <a:spcPct val="150000"/>
              </a:lnSpc>
              <a:spcBef>
                <a:spcPts val="0"/>
              </a:spcBef>
              <a:buFont typeface="Wingdings" pitchFamily="2" charset="2"/>
              <a:buChar char="Ø"/>
              <a:defRPr/>
            </a:pPr>
            <a:endParaRPr lang="en-US" altLang="zh-CN" sz="2400" dirty="0" smtClean="0">
              <a:solidFill>
                <a:srgbClr val="000000"/>
              </a:solidFill>
              <a:latin typeface="宋体" panose="02010600030101010101" pitchFamily="2" charset="-122"/>
              <a:ea typeface="宋体" panose="02010600030101010101" pitchFamily="2" charset="-122"/>
            </a:endParaRPr>
          </a:p>
          <a:p>
            <a:pPr marL="571500" lvl="2" eaLnBrk="1" hangingPunct="1">
              <a:lnSpc>
                <a:spcPct val="150000"/>
              </a:lnSpc>
              <a:spcBef>
                <a:spcPts val="0"/>
              </a:spcBef>
              <a:defRPr/>
            </a:pPr>
            <a:endParaRPr lang="en-US" altLang="zh-CN" sz="2400" dirty="0" smtClean="0">
              <a:solidFill>
                <a:srgbClr val="000000"/>
              </a:solidFill>
              <a:latin typeface="宋体" panose="02010600030101010101" pitchFamily="2" charset="-122"/>
              <a:ea typeface="宋体" panose="02010600030101010101" pitchFamily="2" charset="-122"/>
            </a:endParaRPr>
          </a:p>
          <a:p>
            <a:pPr marL="571500" lvl="2" eaLnBrk="1" hangingPunct="1">
              <a:lnSpc>
                <a:spcPct val="150000"/>
              </a:lnSpc>
              <a:spcBef>
                <a:spcPts val="0"/>
              </a:spcBef>
              <a:defRPr/>
            </a:pPr>
            <a:endParaRPr lang="en-US" altLang="zh-CN" sz="2400" dirty="0" smtClean="0">
              <a:solidFill>
                <a:srgbClr val="000000"/>
              </a:solidFill>
              <a:latin typeface="宋体" panose="02010600030101010101" pitchFamily="2" charset="-122"/>
              <a:ea typeface="宋体" panose="02010600030101010101" pitchFamily="2" charset="-122"/>
            </a:endParaRPr>
          </a:p>
          <a:p>
            <a:pPr marL="571500" lvl="2" eaLnBrk="1" hangingPunct="1">
              <a:lnSpc>
                <a:spcPct val="150000"/>
              </a:lnSpc>
              <a:spcBef>
                <a:spcPts val="0"/>
              </a:spcBef>
              <a:defRPr/>
            </a:pPr>
            <a:r>
              <a:rPr lang="en-US" altLang="zh-CN" sz="2400" dirty="0" smtClean="0">
                <a:solidFill>
                  <a:srgbClr val="000000"/>
                </a:solidFill>
                <a:latin typeface="宋体" panose="02010600030101010101" pitchFamily="2" charset="-122"/>
                <a:ea typeface="宋体" panose="02010600030101010101" pitchFamily="2" charset="-122"/>
              </a:rPr>
              <a:t>    </a:t>
            </a:r>
            <a:endParaRPr lang="zh-CN" altLang="zh-CN" sz="2400" b="1" dirty="0" smtClean="0">
              <a:solidFill>
                <a:srgbClr val="000000"/>
              </a:solidFill>
              <a:latin typeface="黑体" pitchFamily="49" charset="-122"/>
            </a:endParaRPr>
          </a:p>
          <a:p>
            <a:pPr eaLnBrk="1" hangingPunct="1">
              <a:lnSpc>
                <a:spcPct val="150000"/>
              </a:lnSpc>
              <a:defRPr/>
            </a:pPr>
            <a:r>
              <a:rPr lang="en-US" altLang="zh-CN" sz="2400" dirty="0" smtClean="0">
                <a:solidFill>
                  <a:srgbClr val="000000"/>
                </a:solidFill>
              </a:rPr>
              <a:t>       </a:t>
            </a:r>
            <a:endParaRPr lang="zh-CN" altLang="zh-CN" sz="2400" dirty="0">
              <a:solidFill>
                <a:srgbClr val="000000"/>
              </a:solidFill>
            </a:endParaRPr>
          </a:p>
        </p:txBody>
      </p:sp>
      <p:sp>
        <p:nvSpPr>
          <p:cNvPr id="5"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b="1" dirty="0">
                <a:ln>
                  <a:solidFill>
                    <a:srgbClr val="C00000"/>
                  </a:solidFill>
                </a:ln>
                <a:solidFill>
                  <a:srgbClr val="C00000"/>
                </a:solidFill>
                <a:latin typeface="Times New Roman" pitchFamily="18" charset="0"/>
                <a:ea typeface="黑体" pitchFamily="2" charset="-122"/>
                <a:cs typeface="Times New Roman" pitchFamily="18" charset="0"/>
              </a:rPr>
              <a:t>可信云</a:t>
            </a:r>
            <a:r>
              <a:rPr lang="zh-CN" altLang="en-US" b="1" dirty="0" smtClean="0">
                <a:ln>
                  <a:solidFill>
                    <a:srgbClr val="C00000"/>
                  </a:solidFill>
                </a:ln>
                <a:solidFill>
                  <a:srgbClr val="C00000"/>
                </a:solidFill>
                <a:latin typeface="Times New Roman" pitchFamily="18" charset="0"/>
                <a:ea typeface="黑体" pitchFamily="2" charset="-122"/>
                <a:cs typeface="Times New Roman" pitchFamily="18" charset="0"/>
              </a:rPr>
              <a:t>架构</a:t>
            </a:r>
            <a:endParaRPr lang="zh-CN" altLang="en-US" b="1" dirty="0">
              <a:ln>
                <a:solidFill>
                  <a:srgbClr val="C00000"/>
                </a:solidFill>
              </a:ln>
              <a:solidFill>
                <a:srgbClr val="C00000"/>
              </a:solidFill>
              <a:latin typeface="Times New Roman" pitchFamily="18" charset="0"/>
              <a:ea typeface="黑体" pitchFamily="2" charset="-122"/>
              <a:cs typeface="Times New Roman" pitchFamily="18" charset="0"/>
            </a:endParaRPr>
          </a:p>
        </p:txBody>
      </p:sp>
      <p:sp>
        <p:nvSpPr>
          <p:cNvPr id="4" name="AutoShape 7"/>
          <p:cNvSpPr>
            <a:spLocks noChangeArrowheads="1"/>
          </p:cNvSpPr>
          <p:nvPr/>
        </p:nvSpPr>
        <p:spPr bwMode="auto">
          <a:xfrm>
            <a:off x="425451" y="1142984"/>
            <a:ext cx="8218515" cy="2714644"/>
          </a:xfrm>
          <a:prstGeom prst="roundRect">
            <a:avLst>
              <a:gd name="adj" fmla="val 16667"/>
            </a:avLst>
          </a:prstGeom>
          <a:gradFill rotWithShape="1">
            <a:gsLst>
              <a:gs pos="0">
                <a:schemeClr val="accent1">
                  <a:gamma/>
                  <a:tint val="21176"/>
                  <a:invGamma/>
                </a:schemeClr>
              </a:gs>
              <a:gs pos="100000">
                <a:schemeClr val="accent1">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lIns="540000" anchor="ctr"/>
          <a:lstStyle/>
          <a:p>
            <a:pPr>
              <a:defRPr/>
            </a:pPr>
            <a:r>
              <a:rPr lang="zh-CN" altLang="en-US" sz="2800" dirty="0" smtClean="0">
                <a:ln>
                  <a:solidFill>
                    <a:srgbClr val="002060"/>
                  </a:solidFill>
                </a:ln>
                <a:solidFill>
                  <a:srgbClr val="002060"/>
                </a:solidFill>
                <a:latin typeface="黑体" pitchFamily="2" charset="-122"/>
                <a:ea typeface="黑体" pitchFamily="2" charset="-122"/>
              </a:rPr>
              <a:t>可信云架构是云计算环境所有节点可信计算基（</a:t>
            </a:r>
            <a:r>
              <a:rPr lang="en-US" altLang="zh-CN" sz="2800" dirty="0" smtClean="0">
                <a:ln>
                  <a:solidFill>
                    <a:srgbClr val="002060"/>
                  </a:solidFill>
                </a:ln>
                <a:solidFill>
                  <a:srgbClr val="002060"/>
                </a:solidFill>
                <a:latin typeface="黑体" pitchFamily="2" charset="-122"/>
                <a:ea typeface="黑体" pitchFamily="2" charset="-122"/>
              </a:rPr>
              <a:t>TCB</a:t>
            </a:r>
            <a:r>
              <a:rPr lang="zh-CN" altLang="en-US" sz="2800" dirty="0" smtClean="0">
                <a:ln>
                  <a:solidFill>
                    <a:srgbClr val="002060"/>
                  </a:solidFill>
                </a:ln>
                <a:solidFill>
                  <a:srgbClr val="002060"/>
                </a:solidFill>
                <a:latin typeface="黑体" pitchFamily="2" charset="-122"/>
                <a:ea typeface="黑体" pitchFamily="2" charset="-122"/>
              </a:rPr>
              <a:t>）通过可信协同方式构成的云可信系统结构，该架构支持在进行云计算的同时实施安全防护，形成主动免疫的云计算</a:t>
            </a:r>
            <a:r>
              <a:rPr lang="zh-CN" altLang="en-US" sz="2800" dirty="0" smtClean="0">
                <a:ln>
                  <a:solidFill>
                    <a:srgbClr val="002060"/>
                  </a:solidFill>
                </a:ln>
                <a:solidFill>
                  <a:srgbClr val="002060"/>
                </a:solidFill>
                <a:latin typeface="黑体" pitchFamily="2" charset="-122"/>
                <a:ea typeface="黑体" pitchFamily="2" charset="-122"/>
              </a:rPr>
              <a:t>安全系统</a:t>
            </a:r>
            <a:endParaRPr lang="zh-CN" altLang="en-US" sz="2800" dirty="0">
              <a:ln>
                <a:solidFill>
                  <a:srgbClr val="002060"/>
                </a:solidFill>
              </a:ln>
              <a:solidFill>
                <a:srgbClr val="002060"/>
              </a:solidFill>
              <a:latin typeface="黑体" pitchFamily="2" charset="-122"/>
              <a:ea typeface="黑体" pitchFamily="2" charset="-122"/>
            </a:endParaRPr>
          </a:p>
        </p:txBody>
      </p:sp>
    </p:spTree>
    <p:extLst>
      <p:ext uri="{BB962C8B-B14F-4D97-AF65-F5344CB8AC3E}">
        <p14:creationId xmlns:p14="http://schemas.microsoft.com/office/powerpoint/2010/main" xmlns="" val="2329452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851"/>
                                        </p:tgtEl>
                                        <p:attrNameLst>
                                          <p:attrName>style.visibility</p:attrName>
                                        </p:attrNameLst>
                                      </p:cBhvr>
                                      <p:to>
                                        <p:strVal val="visible"/>
                                      </p:to>
                                    </p:set>
                                    <p:anim calcmode="lin" valueType="num">
                                      <p:cBhvr additive="base">
                                        <p:cTn id="7" dur="500" fill="hold"/>
                                        <p:tgtEl>
                                          <p:spTgt spid="206851"/>
                                        </p:tgtEl>
                                        <p:attrNameLst>
                                          <p:attrName>ppt_x</p:attrName>
                                        </p:attrNameLst>
                                      </p:cBhvr>
                                      <p:tavLst>
                                        <p:tav tm="0">
                                          <p:val>
                                            <p:strVal val="#ppt_x"/>
                                          </p:val>
                                        </p:tav>
                                        <p:tav tm="100000">
                                          <p:val>
                                            <p:strVal val="#ppt_x"/>
                                          </p:val>
                                        </p:tav>
                                      </p:tavLst>
                                    </p:anim>
                                    <p:anim calcmode="lin" valueType="num">
                                      <p:cBhvr additive="base">
                                        <p:cTn id="8" dur="500" fill="hold"/>
                                        <p:tgtEl>
                                          <p:spTgt spid="2068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1" name="Rectangle 3"/>
          <p:cNvSpPr>
            <a:spLocks noChangeArrowheads="1"/>
          </p:cNvSpPr>
          <p:nvPr/>
        </p:nvSpPr>
        <p:spPr bwMode="auto">
          <a:xfrm>
            <a:off x="2143108" y="3571876"/>
            <a:ext cx="4718086" cy="1214446"/>
          </a:xfrm>
          <a:prstGeom prst="rect">
            <a:avLst/>
          </a:prstGeom>
          <a:noFill/>
          <a:ln w="9525">
            <a:noFill/>
            <a:miter lim="800000"/>
            <a:headEnd/>
            <a:tailEnd/>
          </a:ln>
        </p:spPr>
        <p:txBody>
          <a:bodyPr/>
          <a:lstStyle/>
          <a:p>
            <a:pPr lvl="2" indent="-342900">
              <a:lnSpc>
                <a:spcPct val="150000"/>
              </a:lnSpc>
              <a:spcBef>
                <a:spcPct val="5000"/>
              </a:spcBef>
              <a:spcAft>
                <a:spcPts val="600"/>
              </a:spcAft>
              <a:buFont typeface="Wingdings" pitchFamily="2" charset="2"/>
              <a:buChar char="Ø"/>
              <a:defRPr/>
            </a:pPr>
            <a:r>
              <a:rPr lang="zh-CN" altLang="en-US" sz="2800" dirty="0" smtClean="0">
                <a:ln>
                  <a:solidFill>
                    <a:srgbClr val="002060"/>
                  </a:solidFill>
                </a:ln>
                <a:solidFill>
                  <a:srgbClr val="002060"/>
                </a:solidFill>
                <a:latin typeface="黑体" pitchFamily="2" charset="-122"/>
                <a:ea typeface="黑体" pitchFamily="2" charset="-122"/>
              </a:rPr>
              <a:t>可信</a:t>
            </a:r>
            <a:r>
              <a:rPr lang="zh-CN" altLang="en-US" sz="2800" dirty="0" smtClean="0">
                <a:ln>
                  <a:solidFill>
                    <a:srgbClr val="002060"/>
                  </a:solidFill>
                </a:ln>
                <a:solidFill>
                  <a:srgbClr val="002060"/>
                </a:solidFill>
                <a:latin typeface="黑体" pitchFamily="2" charset="-122"/>
                <a:ea typeface="黑体" pitchFamily="2" charset="-122"/>
              </a:rPr>
              <a:t>服务和支撑</a:t>
            </a:r>
            <a:endParaRPr lang="en-US" altLang="zh-CN" sz="2800" dirty="0">
              <a:ln>
                <a:solidFill>
                  <a:srgbClr val="002060"/>
                </a:solidFill>
              </a:ln>
              <a:solidFill>
                <a:srgbClr val="002060"/>
              </a:solidFill>
              <a:latin typeface="黑体" pitchFamily="2" charset="-122"/>
              <a:ea typeface="黑体" pitchFamily="2" charset="-122"/>
            </a:endParaRPr>
          </a:p>
          <a:p>
            <a:pPr lvl="2" indent="-342900">
              <a:lnSpc>
                <a:spcPct val="150000"/>
              </a:lnSpc>
              <a:spcBef>
                <a:spcPct val="5000"/>
              </a:spcBef>
              <a:spcAft>
                <a:spcPts val="600"/>
              </a:spcAft>
              <a:buFont typeface="Wingdings" pitchFamily="2" charset="2"/>
              <a:buChar char="Ø"/>
              <a:defRPr/>
            </a:pPr>
            <a:r>
              <a:rPr lang="zh-CN" altLang="en-US" sz="2800" dirty="0">
                <a:ln>
                  <a:solidFill>
                    <a:srgbClr val="002060"/>
                  </a:solidFill>
                </a:ln>
                <a:solidFill>
                  <a:srgbClr val="002060"/>
                </a:solidFill>
                <a:latin typeface="黑体" pitchFamily="2" charset="-122"/>
                <a:ea typeface="黑体" pitchFamily="2" charset="-122"/>
              </a:rPr>
              <a:t>主动可信监控</a:t>
            </a:r>
            <a:endParaRPr lang="en-US" altLang="zh-CN" sz="2800" dirty="0">
              <a:ln>
                <a:solidFill>
                  <a:srgbClr val="002060"/>
                </a:solidFill>
              </a:ln>
              <a:solidFill>
                <a:srgbClr val="002060"/>
              </a:solidFill>
              <a:latin typeface="黑体" pitchFamily="2" charset="-122"/>
              <a:ea typeface="黑体" pitchFamily="2" charset="-122"/>
            </a:endParaRPr>
          </a:p>
          <a:p>
            <a:pPr lvl="2" indent="-342900" eaLnBrk="1" hangingPunct="1">
              <a:lnSpc>
                <a:spcPct val="150000"/>
              </a:lnSpc>
              <a:spcBef>
                <a:spcPts val="0"/>
              </a:spcBef>
              <a:buFont typeface="Wingdings" pitchFamily="2" charset="2"/>
              <a:buChar char="Ø"/>
              <a:defRPr/>
            </a:pPr>
            <a:endParaRPr lang="en-US" altLang="zh-CN" sz="2800" dirty="0" smtClean="0">
              <a:solidFill>
                <a:srgbClr val="000000"/>
              </a:solidFill>
              <a:latin typeface="宋体" panose="02010600030101010101" pitchFamily="2" charset="-122"/>
              <a:ea typeface="宋体" panose="02010600030101010101" pitchFamily="2" charset="-122"/>
            </a:endParaRPr>
          </a:p>
          <a:p>
            <a:pPr lvl="2" indent="-342900" eaLnBrk="1" hangingPunct="1">
              <a:lnSpc>
                <a:spcPct val="150000"/>
              </a:lnSpc>
              <a:spcBef>
                <a:spcPts val="0"/>
              </a:spcBef>
              <a:buFont typeface="Wingdings" pitchFamily="2" charset="2"/>
              <a:buChar char="Ø"/>
              <a:defRPr/>
            </a:pPr>
            <a:endParaRPr lang="en-US" altLang="zh-CN" sz="2800" dirty="0" smtClean="0">
              <a:solidFill>
                <a:srgbClr val="000000"/>
              </a:solidFill>
              <a:latin typeface="宋体" panose="02010600030101010101" pitchFamily="2" charset="-122"/>
              <a:ea typeface="宋体" panose="02010600030101010101" pitchFamily="2" charset="-122"/>
            </a:endParaRPr>
          </a:p>
          <a:p>
            <a:pPr marL="571500" lvl="2" eaLnBrk="1" hangingPunct="1">
              <a:lnSpc>
                <a:spcPct val="150000"/>
              </a:lnSpc>
              <a:spcBef>
                <a:spcPts val="0"/>
              </a:spcBef>
              <a:defRPr/>
            </a:pPr>
            <a:endParaRPr lang="en-US" altLang="zh-CN" sz="2800" dirty="0" smtClean="0">
              <a:solidFill>
                <a:srgbClr val="000000"/>
              </a:solidFill>
              <a:latin typeface="宋体" panose="02010600030101010101" pitchFamily="2" charset="-122"/>
              <a:ea typeface="宋体" panose="02010600030101010101" pitchFamily="2" charset="-122"/>
            </a:endParaRPr>
          </a:p>
          <a:p>
            <a:pPr marL="571500" lvl="2" eaLnBrk="1" hangingPunct="1">
              <a:lnSpc>
                <a:spcPct val="150000"/>
              </a:lnSpc>
              <a:spcBef>
                <a:spcPts val="0"/>
              </a:spcBef>
              <a:defRPr/>
            </a:pPr>
            <a:endParaRPr lang="en-US" altLang="zh-CN" sz="2800" dirty="0" smtClean="0">
              <a:solidFill>
                <a:srgbClr val="000000"/>
              </a:solidFill>
              <a:latin typeface="宋体" panose="02010600030101010101" pitchFamily="2" charset="-122"/>
              <a:ea typeface="宋体" panose="02010600030101010101" pitchFamily="2" charset="-122"/>
            </a:endParaRPr>
          </a:p>
          <a:p>
            <a:pPr marL="571500" lvl="2" eaLnBrk="1" hangingPunct="1">
              <a:lnSpc>
                <a:spcPct val="150000"/>
              </a:lnSpc>
              <a:spcBef>
                <a:spcPts val="0"/>
              </a:spcBef>
              <a:defRPr/>
            </a:pPr>
            <a:r>
              <a:rPr lang="en-US" altLang="zh-CN" sz="2800" dirty="0" smtClean="0">
                <a:solidFill>
                  <a:srgbClr val="000000"/>
                </a:solidFill>
                <a:latin typeface="宋体" panose="02010600030101010101" pitchFamily="2" charset="-122"/>
                <a:ea typeface="宋体" panose="02010600030101010101" pitchFamily="2" charset="-122"/>
              </a:rPr>
              <a:t>    </a:t>
            </a:r>
          </a:p>
          <a:p>
            <a:pPr lvl="2" indent="-342900" eaLnBrk="1" hangingPunct="1">
              <a:lnSpc>
                <a:spcPct val="300000"/>
              </a:lnSpc>
              <a:spcBef>
                <a:spcPct val="5000"/>
              </a:spcBef>
              <a:defRPr/>
            </a:pPr>
            <a:endParaRPr lang="zh-CN" altLang="zh-CN" sz="2800" b="1" dirty="0" smtClean="0">
              <a:solidFill>
                <a:srgbClr val="000000"/>
              </a:solidFill>
              <a:latin typeface="黑体" pitchFamily="49" charset="-122"/>
            </a:endParaRPr>
          </a:p>
          <a:p>
            <a:pPr eaLnBrk="1" hangingPunct="1">
              <a:lnSpc>
                <a:spcPct val="150000"/>
              </a:lnSpc>
              <a:defRPr/>
            </a:pPr>
            <a:r>
              <a:rPr lang="en-US" altLang="zh-CN" sz="2800" dirty="0" smtClean="0">
                <a:solidFill>
                  <a:srgbClr val="000000"/>
                </a:solidFill>
              </a:rPr>
              <a:t>       </a:t>
            </a:r>
            <a:endParaRPr lang="zh-CN" altLang="zh-CN" sz="2800" dirty="0">
              <a:solidFill>
                <a:srgbClr val="000000"/>
              </a:solidFill>
            </a:endParaRPr>
          </a:p>
        </p:txBody>
      </p:sp>
      <p:sp>
        <p:nvSpPr>
          <p:cNvPr id="5"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b="1" dirty="0">
                <a:ln>
                  <a:solidFill>
                    <a:srgbClr val="C00000"/>
                  </a:solidFill>
                </a:ln>
                <a:solidFill>
                  <a:srgbClr val="C00000"/>
                </a:solidFill>
                <a:latin typeface="Times New Roman" pitchFamily="18" charset="0"/>
                <a:ea typeface="黑体" pitchFamily="2" charset="-122"/>
                <a:cs typeface="Times New Roman" pitchFamily="18" charset="0"/>
              </a:rPr>
              <a:t>可信云</a:t>
            </a:r>
            <a:r>
              <a:rPr lang="zh-CN" altLang="en-US" b="1" dirty="0" smtClean="0">
                <a:ln>
                  <a:solidFill>
                    <a:srgbClr val="C00000"/>
                  </a:solidFill>
                </a:ln>
                <a:solidFill>
                  <a:srgbClr val="C00000"/>
                </a:solidFill>
                <a:latin typeface="Times New Roman" pitchFamily="18" charset="0"/>
                <a:ea typeface="黑体" pitchFamily="2" charset="-122"/>
                <a:cs typeface="Times New Roman" pitchFamily="18" charset="0"/>
              </a:rPr>
              <a:t>架构</a:t>
            </a:r>
            <a:endParaRPr lang="zh-CN" altLang="en-US" b="1" dirty="0">
              <a:ln>
                <a:solidFill>
                  <a:srgbClr val="C00000"/>
                </a:solidFill>
              </a:ln>
              <a:solidFill>
                <a:srgbClr val="C00000"/>
              </a:solidFill>
              <a:latin typeface="Times New Roman" pitchFamily="18" charset="0"/>
              <a:ea typeface="黑体" pitchFamily="2" charset="-122"/>
              <a:cs typeface="Times New Roman" pitchFamily="18" charset="0"/>
            </a:endParaRPr>
          </a:p>
        </p:txBody>
      </p:sp>
      <p:sp>
        <p:nvSpPr>
          <p:cNvPr id="4" name="AutoShape 7"/>
          <p:cNvSpPr>
            <a:spLocks noChangeArrowheads="1"/>
          </p:cNvSpPr>
          <p:nvPr/>
        </p:nvSpPr>
        <p:spPr bwMode="auto">
          <a:xfrm>
            <a:off x="1571604" y="1428736"/>
            <a:ext cx="5289590" cy="1643074"/>
          </a:xfrm>
          <a:prstGeom prst="roundRect">
            <a:avLst>
              <a:gd name="adj" fmla="val 16667"/>
            </a:avLst>
          </a:prstGeom>
          <a:gradFill rotWithShape="1">
            <a:gsLst>
              <a:gs pos="0">
                <a:schemeClr val="accent1">
                  <a:gamma/>
                  <a:tint val="21176"/>
                  <a:invGamma/>
                </a:schemeClr>
              </a:gs>
              <a:gs pos="100000">
                <a:schemeClr val="accent1">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lIns="540000" anchor="ctr"/>
          <a:lstStyle/>
          <a:p>
            <a:pPr marL="342900" lvl="2" indent="-342900">
              <a:lnSpc>
                <a:spcPct val="150000"/>
              </a:lnSpc>
              <a:spcBef>
                <a:spcPct val="15000"/>
              </a:spcBef>
              <a:defRPr/>
            </a:pPr>
            <a:r>
              <a:rPr lang="zh-CN" altLang="en-US" sz="3200" dirty="0" smtClean="0">
                <a:ln>
                  <a:solidFill>
                    <a:srgbClr val="002060"/>
                  </a:solidFill>
                </a:ln>
                <a:solidFill>
                  <a:srgbClr val="002060"/>
                </a:solidFill>
                <a:latin typeface="黑体" pitchFamily="2" charset="-122"/>
                <a:ea typeface="黑体" pitchFamily="2" charset="-122"/>
              </a:rPr>
              <a:t>可信云架构的主要</a:t>
            </a:r>
            <a:r>
              <a:rPr lang="zh-CN" altLang="en-US" sz="3200" dirty="0" smtClean="0">
                <a:ln>
                  <a:solidFill>
                    <a:srgbClr val="002060"/>
                  </a:solidFill>
                </a:ln>
                <a:solidFill>
                  <a:srgbClr val="002060"/>
                </a:solidFill>
                <a:latin typeface="黑体" pitchFamily="2" charset="-122"/>
                <a:ea typeface="黑体" pitchFamily="2" charset="-122"/>
              </a:rPr>
              <a:t>作用</a:t>
            </a:r>
            <a:r>
              <a:rPr lang="en-US" altLang="zh-CN" sz="3200" dirty="0" smtClean="0">
                <a:ln>
                  <a:solidFill>
                    <a:srgbClr val="002060"/>
                  </a:solidFill>
                </a:ln>
                <a:solidFill>
                  <a:srgbClr val="002060"/>
                </a:solidFill>
                <a:latin typeface="黑体" pitchFamily="2" charset="-122"/>
                <a:ea typeface="黑体" pitchFamily="2" charset="-122"/>
              </a:rPr>
              <a:t>:</a:t>
            </a:r>
            <a:endParaRPr lang="en-US" altLang="zh-CN" sz="3200" dirty="0">
              <a:ln>
                <a:solidFill>
                  <a:srgbClr val="002060"/>
                </a:solidFill>
              </a:ln>
              <a:solidFill>
                <a:srgbClr val="002060"/>
              </a:solidFill>
              <a:latin typeface="黑体" pitchFamily="2" charset="-122"/>
              <a:ea typeface="黑体" pitchFamily="2" charset="-122"/>
            </a:endParaRPr>
          </a:p>
        </p:txBody>
      </p:sp>
    </p:spTree>
    <p:extLst>
      <p:ext uri="{BB962C8B-B14F-4D97-AF65-F5344CB8AC3E}">
        <p14:creationId xmlns:p14="http://schemas.microsoft.com/office/powerpoint/2010/main" xmlns="" val="232945204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1" name="Rectangle 3"/>
          <p:cNvSpPr>
            <a:spLocks noChangeArrowheads="1"/>
          </p:cNvSpPr>
          <p:nvPr/>
        </p:nvSpPr>
        <p:spPr bwMode="auto">
          <a:xfrm>
            <a:off x="358775" y="1196975"/>
            <a:ext cx="8435975" cy="5040313"/>
          </a:xfrm>
          <a:prstGeom prst="rect">
            <a:avLst/>
          </a:prstGeom>
          <a:noFill/>
          <a:ln w="9525">
            <a:noFill/>
            <a:miter lim="800000"/>
            <a:headEnd/>
            <a:tailEnd/>
          </a:ln>
        </p:spPr>
        <p:txBody>
          <a:bodyPr/>
          <a:lstStyle/>
          <a:p>
            <a:pPr marL="342900" lvl="2" indent="-342900">
              <a:lnSpc>
                <a:spcPct val="150000"/>
              </a:lnSpc>
              <a:spcBef>
                <a:spcPct val="15000"/>
              </a:spcBef>
              <a:buFont typeface="Wingdings" panose="05000000000000000000" pitchFamily="2" charset="2"/>
              <a:buChar char="u"/>
              <a:defRPr/>
            </a:pPr>
            <a:r>
              <a:rPr lang="zh-CN" altLang="en-US" sz="2400" b="1" dirty="0">
                <a:solidFill>
                  <a:srgbClr val="000000"/>
                </a:solidFill>
                <a:latin typeface="黑体" pitchFamily="49" charset="-122"/>
                <a:ea typeface="+mn-ea"/>
              </a:rPr>
              <a:t> </a:t>
            </a:r>
            <a:r>
              <a:rPr lang="zh-CN" altLang="en-US" sz="3200" dirty="0">
                <a:ln>
                  <a:solidFill>
                    <a:srgbClr val="002060"/>
                  </a:solidFill>
                </a:ln>
                <a:solidFill>
                  <a:srgbClr val="002060"/>
                </a:solidFill>
                <a:latin typeface="黑体" pitchFamily="2" charset="-122"/>
                <a:ea typeface="黑体" pitchFamily="2" charset="-122"/>
              </a:rPr>
              <a:t>可信云</a:t>
            </a:r>
            <a:r>
              <a:rPr lang="zh-CN" altLang="en-US" sz="3200" dirty="0" smtClean="0">
                <a:ln>
                  <a:solidFill>
                    <a:srgbClr val="002060"/>
                  </a:solidFill>
                </a:ln>
                <a:solidFill>
                  <a:srgbClr val="002060"/>
                </a:solidFill>
                <a:latin typeface="黑体" pitchFamily="2" charset="-122"/>
                <a:ea typeface="黑体" pitchFamily="2" charset="-122"/>
              </a:rPr>
              <a:t>架构为云</a:t>
            </a:r>
            <a:r>
              <a:rPr lang="zh-CN" altLang="en-US" sz="3200" dirty="0">
                <a:ln>
                  <a:solidFill>
                    <a:srgbClr val="002060"/>
                  </a:solidFill>
                </a:ln>
                <a:solidFill>
                  <a:srgbClr val="002060"/>
                </a:solidFill>
                <a:latin typeface="黑体" pitchFamily="2" charset="-122"/>
                <a:ea typeface="黑体" pitchFamily="2" charset="-122"/>
              </a:rPr>
              <a:t>安全机制提供支持</a:t>
            </a:r>
            <a:endParaRPr lang="en-US" altLang="zh-CN" sz="3200" dirty="0">
              <a:ln>
                <a:solidFill>
                  <a:srgbClr val="002060"/>
                </a:solidFill>
              </a:ln>
              <a:solidFill>
                <a:srgbClr val="002060"/>
              </a:solidFill>
              <a:latin typeface="黑体" pitchFamily="2" charset="-122"/>
              <a:ea typeface="黑体" pitchFamily="2" charset="-122"/>
            </a:endParaRPr>
          </a:p>
          <a:p>
            <a:pPr lvl="2" indent="-342900">
              <a:lnSpc>
                <a:spcPct val="150000"/>
              </a:lnSpc>
              <a:spcBef>
                <a:spcPct val="5000"/>
              </a:spcBef>
              <a:spcAft>
                <a:spcPts val="600"/>
              </a:spcAft>
              <a:buFont typeface="Wingdings" pitchFamily="2" charset="2"/>
              <a:buChar char="Ø"/>
              <a:defRPr/>
            </a:pPr>
            <a:r>
              <a:rPr lang="zh-CN" altLang="en-US" sz="2400" dirty="0" smtClean="0">
                <a:ln>
                  <a:solidFill>
                    <a:srgbClr val="002060"/>
                  </a:solidFill>
                </a:ln>
                <a:solidFill>
                  <a:srgbClr val="002060"/>
                </a:solidFill>
                <a:latin typeface="黑体" pitchFamily="2" charset="-122"/>
                <a:ea typeface="黑体" pitchFamily="2" charset="-122"/>
              </a:rPr>
              <a:t>在</a:t>
            </a:r>
            <a:r>
              <a:rPr lang="zh-CN" altLang="en-US" sz="2400" dirty="0">
                <a:ln>
                  <a:solidFill>
                    <a:srgbClr val="002060"/>
                  </a:solidFill>
                </a:ln>
                <a:solidFill>
                  <a:srgbClr val="002060"/>
                </a:solidFill>
                <a:latin typeface="黑体" pitchFamily="2" charset="-122"/>
                <a:ea typeface="黑体" pitchFamily="2" charset="-122"/>
              </a:rPr>
              <a:t>云环境中建立可信链</a:t>
            </a:r>
            <a:r>
              <a:rPr lang="zh-CN" altLang="en-US" sz="2400" dirty="0" smtClean="0">
                <a:ln>
                  <a:solidFill>
                    <a:srgbClr val="002060"/>
                  </a:solidFill>
                </a:ln>
                <a:solidFill>
                  <a:srgbClr val="002060"/>
                </a:solidFill>
                <a:latin typeface="黑体" pitchFamily="2" charset="-122"/>
                <a:ea typeface="黑体" pitchFamily="2" charset="-122"/>
              </a:rPr>
              <a:t>，及时保障计算资源不被干扰和破坏。</a:t>
            </a:r>
            <a:endParaRPr lang="en-US" altLang="zh-CN" sz="2400" dirty="0">
              <a:ln>
                <a:solidFill>
                  <a:srgbClr val="002060"/>
                </a:solidFill>
              </a:ln>
              <a:solidFill>
                <a:srgbClr val="002060"/>
              </a:solidFill>
              <a:latin typeface="黑体" pitchFamily="2" charset="-122"/>
              <a:ea typeface="黑体" pitchFamily="2" charset="-122"/>
            </a:endParaRPr>
          </a:p>
          <a:p>
            <a:pPr lvl="2" indent="-342900">
              <a:lnSpc>
                <a:spcPct val="150000"/>
              </a:lnSpc>
              <a:spcBef>
                <a:spcPct val="5000"/>
              </a:spcBef>
              <a:spcAft>
                <a:spcPts val="600"/>
              </a:spcAft>
              <a:buFont typeface="Wingdings" pitchFamily="2" charset="2"/>
              <a:buChar char="Ø"/>
              <a:defRPr/>
            </a:pPr>
            <a:r>
              <a:rPr lang="zh-CN" altLang="en-US" sz="2400" dirty="0">
                <a:ln>
                  <a:solidFill>
                    <a:srgbClr val="002060"/>
                  </a:solidFill>
                </a:ln>
                <a:solidFill>
                  <a:srgbClr val="002060"/>
                </a:solidFill>
                <a:latin typeface="黑体" pitchFamily="2" charset="-122"/>
                <a:ea typeface="黑体" pitchFamily="2" charset="-122"/>
              </a:rPr>
              <a:t>可信链以物理可信根为源头，</a:t>
            </a:r>
            <a:r>
              <a:rPr lang="zh-CN" altLang="en-US" sz="2400" dirty="0" smtClean="0">
                <a:ln>
                  <a:solidFill>
                    <a:srgbClr val="002060"/>
                  </a:solidFill>
                </a:ln>
                <a:solidFill>
                  <a:srgbClr val="002060"/>
                </a:solidFill>
                <a:latin typeface="黑体" pitchFamily="2" charset="-122"/>
                <a:ea typeface="黑体" pitchFamily="2" charset="-122"/>
              </a:rPr>
              <a:t>可信固件</a:t>
            </a:r>
            <a:r>
              <a:rPr lang="zh-CN" altLang="en-US" sz="2400" dirty="0">
                <a:ln>
                  <a:solidFill>
                    <a:srgbClr val="002060"/>
                  </a:solidFill>
                </a:ln>
                <a:solidFill>
                  <a:srgbClr val="002060"/>
                </a:solidFill>
                <a:latin typeface="黑体" pitchFamily="2" charset="-122"/>
                <a:ea typeface="黑体" pitchFamily="2" charset="-122"/>
              </a:rPr>
              <a:t>为平台，可信</a:t>
            </a:r>
            <a:r>
              <a:rPr lang="zh-CN" altLang="en-US" sz="2400" dirty="0" smtClean="0">
                <a:ln>
                  <a:solidFill>
                    <a:srgbClr val="002060"/>
                  </a:solidFill>
                </a:ln>
                <a:solidFill>
                  <a:srgbClr val="002060"/>
                </a:solidFill>
                <a:latin typeface="黑体" pitchFamily="2" charset="-122"/>
                <a:ea typeface="黑体" pitchFamily="2" charset="-122"/>
              </a:rPr>
              <a:t>基础软件</a:t>
            </a:r>
            <a:r>
              <a:rPr lang="zh-CN" altLang="en-US" sz="2400" dirty="0">
                <a:ln>
                  <a:solidFill>
                    <a:srgbClr val="002060"/>
                  </a:solidFill>
                </a:ln>
                <a:solidFill>
                  <a:srgbClr val="002060"/>
                </a:solidFill>
                <a:latin typeface="黑体" pitchFamily="2" charset="-122"/>
                <a:ea typeface="黑体" pitchFamily="2" charset="-122"/>
              </a:rPr>
              <a:t>为核心</a:t>
            </a:r>
            <a:r>
              <a:rPr lang="zh-CN" altLang="en-US" sz="2400" dirty="0" smtClean="0">
                <a:ln>
                  <a:solidFill>
                    <a:srgbClr val="002060"/>
                  </a:solidFill>
                </a:ln>
                <a:solidFill>
                  <a:srgbClr val="002060"/>
                </a:solidFill>
                <a:latin typeface="黑体" pitchFamily="2" charset="-122"/>
                <a:ea typeface="黑体" pitchFamily="2" charset="-122"/>
              </a:rPr>
              <a:t>，一级连接一级构成各</a:t>
            </a:r>
            <a:r>
              <a:rPr lang="zh-CN" altLang="en-US" sz="2400" dirty="0">
                <a:ln>
                  <a:solidFill>
                    <a:srgbClr val="002060"/>
                  </a:solidFill>
                </a:ln>
                <a:solidFill>
                  <a:srgbClr val="002060"/>
                </a:solidFill>
                <a:latin typeface="黑体" pitchFamily="2" charset="-122"/>
                <a:ea typeface="黑体" pitchFamily="2" charset="-122"/>
              </a:rPr>
              <a:t>节点</a:t>
            </a:r>
            <a:r>
              <a:rPr lang="zh-CN" altLang="en-US" sz="2400" dirty="0" smtClean="0">
                <a:ln>
                  <a:solidFill>
                    <a:srgbClr val="002060"/>
                  </a:solidFill>
                </a:ln>
                <a:solidFill>
                  <a:srgbClr val="002060"/>
                </a:solidFill>
                <a:latin typeface="黑体" pitchFamily="2" charset="-122"/>
                <a:ea typeface="黑体" pitchFamily="2" charset="-122"/>
              </a:rPr>
              <a:t>的可信计算平台，以此支撑可信应用。</a:t>
            </a:r>
            <a:endParaRPr lang="en-US" altLang="zh-CN" sz="2400" dirty="0">
              <a:ln>
                <a:solidFill>
                  <a:srgbClr val="002060"/>
                </a:solidFill>
              </a:ln>
              <a:solidFill>
                <a:srgbClr val="002060"/>
              </a:solidFill>
              <a:latin typeface="黑体" pitchFamily="2" charset="-122"/>
              <a:ea typeface="黑体" pitchFamily="2" charset="-122"/>
            </a:endParaRPr>
          </a:p>
          <a:p>
            <a:pPr lvl="2" indent="-342900">
              <a:lnSpc>
                <a:spcPct val="150000"/>
              </a:lnSpc>
              <a:spcBef>
                <a:spcPct val="5000"/>
              </a:spcBef>
              <a:spcAft>
                <a:spcPts val="600"/>
              </a:spcAft>
              <a:buFont typeface="Wingdings" pitchFamily="2" charset="2"/>
              <a:buChar char="Ø"/>
              <a:defRPr/>
            </a:pPr>
            <a:r>
              <a:rPr lang="zh-CN" altLang="en-US" sz="2400" dirty="0" smtClean="0">
                <a:ln>
                  <a:solidFill>
                    <a:srgbClr val="002060"/>
                  </a:solidFill>
                </a:ln>
                <a:solidFill>
                  <a:srgbClr val="002060"/>
                </a:solidFill>
                <a:latin typeface="黑体" pitchFamily="2" charset="-122"/>
                <a:ea typeface="黑体" pitchFamily="2" charset="-122"/>
              </a:rPr>
              <a:t>协同各节点的可信计算基和安全机制，构造具有主动免疫能力的云安全体系。</a:t>
            </a:r>
            <a:endParaRPr lang="en-US" altLang="zh-CN" sz="2400" dirty="0" smtClean="0">
              <a:ln>
                <a:solidFill>
                  <a:srgbClr val="002060"/>
                </a:solidFill>
              </a:ln>
              <a:solidFill>
                <a:srgbClr val="002060"/>
              </a:solidFill>
              <a:latin typeface="黑体" pitchFamily="2" charset="-122"/>
              <a:ea typeface="黑体" pitchFamily="2" charset="-122"/>
            </a:endParaRPr>
          </a:p>
          <a:p>
            <a:pPr lvl="2" indent="-342900" eaLnBrk="1" hangingPunct="1">
              <a:lnSpc>
                <a:spcPct val="150000"/>
              </a:lnSpc>
              <a:spcBef>
                <a:spcPts val="0"/>
              </a:spcBef>
              <a:buFont typeface="Wingdings" pitchFamily="2" charset="2"/>
              <a:buChar char="Ø"/>
              <a:defRPr/>
            </a:pPr>
            <a:endParaRPr lang="en-US" altLang="zh-CN" sz="2000" dirty="0" smtClean="0">
              <a:solidFill>
                <a:srgbClr val="000000"/>
              </a:solidFill>
              <a:latin typeface="宋体" panose="02010600030101010101" pitchFamily="2" charset="-122"/>
              <a:ea typeface="宋体" panose="02010600030101010101" pitchFamily="2" charset="-122"/>
            </a:endParaRPr>
          </a:p>
          <a:p>
            <a:pPr lvl="2" indent="-342900" eaLnBrk="1" hangingPunct="1">
              <a:lnSpc>
                <a:spcPct val="300000"/>
              </a:lnSpc>
              <a:spcBef>
                <a:spcPct val="5000"/>
              </a:spcBef>
              <a:defRPr/>
            </a:pPr>
            <a:endParaRPr lang="zh-CN" altLang="zh-CN" sz="2000" b="1" dirty="0" smtClean="0">
              <a:solidFill>
                <a:srgbClr val="000000"/>
              </a:solidFill>
              <a:latin typeface="黑体" pitchFamily="49" charset="-122"/>
            </a:endParaRPr>
          </a:p>
          <a:p>
            <a:pPr eaLnBrk="1" hangingPunct="1">
              <a:lnSpc>
                <a:spcPct val="150000"/>
              </a:lnSpc>
              <a:defRPr/>
            </a:pPr>
            <a:r>
              <a:rPr lang="en-US" altLang="zh-CN" dirty="0" smtClean="0">
                <a:solidFill>
                  <a:srgbClr val="000000"/>
                </a:solidFill>
              </a:rPr>
              <a:t>       </a:t>
            </a:r>
            <a:endParaRPr lang="zh-CN" altLang="zh-CN" dirty="0">
              <a:solidFill>
                <a:srgbClr val="000000"/>
              </a:solidFill>
            </a:endParaRPr>
          </a:p>
        </p:txBody>
      </p:sp>
      <p:sp>
        <p:nvSpPr>
          <p:cNvPr id="5" name="Text Box 73"/>
          <p:cNvSpPr txBox="1">
            <a:spLocks noChangeArrowheads="1"/>
          </p:cNvSpPr>
          <p:nvPr/>
        </p:nvSpPr>
        <p:spPr bwMode="auto">
          <a:xfrm>
            <a:off x="899592" y="57897"/>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b="1" dirty="0">
                <a:ln>
                  <a:solidFill>
                    <a:srgbClr val="C00000"/>
                  </a:solidFill>
                </a:ln>
                <a:solidFill>
                  <a:srgbClr val="C00000"/>
                </a:solidFill>
                <a:latin typeface="Times New Roman" pitchFamily="18" charset="0"/>
                <a:ea typeface="黑体" pitchFamily="2" charset="-122"/>
                <a:cs typeface="Times New Roman" pitchFamily="18" charset="0"/>
              </a:rPr>
              <a:t>可信云架构</a:t>
            </a:r>
          </a:p>
        </p:txBody>
      </p:sp>
    </p:spTree>
    <p:extLst>
      <p:ext uri="{BB962C8B-B14F-4D97-AF65-F5344CB8AC3E}">
        <p14:creationId xmlns:p14="http://schemas.microsoft.com/office/powerpoint/2010/main" xmlns="" val="2774193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851">
                                            <p:txEl>
                                              <p:pRg st="1" end="1"/>
                                            </p:txEl>
                                          </p:spTgt>
                                        </p:tgtEl>
                                        <p:attrNameLst>
                                          <p:attrName>style.visibility</p:attrName>
                                        </p:attrNameLst>
                                      </p:cBhvr>
                                      <p:to>
                                        <p:strVal val="visible"/>
                                      </p:to>
                                    </p:set>
                                    <p:animEffect transition="in" filter="fade">
                                      <p:cBhvr>
                                        <p:cTn id="7" dur="500"/>
                                        <p:tgtEl>
                                          <p:spTgt spid="2068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851">
                                            <p:txEl>
                                              <p:pRg st="2" end="2"/>
                                            </p:txEl>
                                          </p:spTgt>
                                        </p:tgtEl>
                                        <p:attrNameLst>
                                          <p:attrName>style.visibility</p:attrName>
                                        </p:attrNameLst>
                                      </p:cBhvr>
                                      <p:to>
                                        <p:strVal val="visible"/>
                                      </p:to>
                                    </p:set>
                                    <p:animEffect transition="in" filter="fade">
                                      <p:cBhvr>
                                        <p:cTn id="12" dur="500"/>
                                        <p:tgtEl>
                                          <p:spTgt spid="2068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851">
                                            <p:txEl>
                                              <p:pRg st="3" end="3"/>
                                            </p:txEl>
                                          </p:spTgt>
                                        </p:tgtEl>
                                        <p:attrNameLst>
                                          <p:attrName>style.visibility</p:attrName>
                                        </p:attrNameLst>
                                      </p:cBhvr>
                                      <p:to>
                                        <p:strVal val="visible"/>
                                      </p:to>
                                    </p:set>
                                    <p:animEffect transition="in" filter="fade">
                                      <p:cBhvr>
                                        <p:cTn id="17" dur="500"/>
                                        <p:tgtEl>
                                          <p:spTgt spid="206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6865" name="Object 1"/>
          <p:cNvGraphicFramePr>
            <a:graphicFrameLocks noChangeAspect="1"/>
          </p:cNvGraphicFramePr>
          <p:nvPr>
            <p:extLst>
              <p:ext uri="{D42A27DB-BD31-4B8C-83A1-F6EECF244321}">
                <p14:modId xmlns:p14="http://schemas.microsoft.com/office/powerpoint/2010/main" xmlns="" val="3941761512"/>
              </p:ext>
            </p:extLst>
          </p:nvPr>
        </p:nvGraphicFramePr>
        <p:xfrm>
          <a:off x="581025" y="593725"/>
          <a:ext cx="7173913" cy="5818188"/>
        </p:xfrm>
        <a:graphic>
          <a:graphicData uri="http://schemas.openxmlformats.org/presentationml/2006/ole">
            <p:oleObj spid="_x0000_s22573" name="Visio" r:id="rId3" imgW="6682898" imgH="5418003" progId="">
              <p:embed/>
            </p:oleObj>
          </a:graphicData>
        </a:graphic>
      </p:graphicFrame>
      <p:sp>
        <p:nvSpPr>
          <p:cNvPr id="8" name="TextBox 7"/>
          <p:cNvSpPr txBox="1"/>
          <p:nvPr/>
        </p:nvSpPr>
        <p:spPr>
          <a:xfrm>
            <a:off x="8208404" y="2479536"/>
            <a:ext cx="492443" cy="3416320"/>
          </a:xfrm>
          <a:prstGeom prst="rect">
            <a:avLst/>
          </a:prstGeom>
          <a:noFill/>
        </p:spPr>
        <p:txBody>
          <a:bodyPr wrap="square" rtlCol="0">
            <a:spAutoFit/>
          </a:bodyPr>
          <a:lstStyle/>
          <a:p>
            <a:r>
              <a:rPr lang="zh-CN" altLang="en-US" sz="2400" b="1" dirty="0" smtClean="0"/>
              <a:t>云计算</a:t>
            </a:r>
            <a:endParaRPr lang="en-US" altLang="zh-CN" sz="2400" b="1" dirty="0" smtClean="0"/>
          </a:p>
          <a:p>
            <a:r>
              <a:rPr lang="zh-CN" altLang="en-US" sz="2400" b="1" dirty="0" smtClean="0"/>
              <a:t>节</a:t>
            </a:r>
            <a:endParaRPr lang="en-US" altLang="zh-CN" sz="2400" b="1" dirty="0" smtClean="0"/>
          </a:p>
          <a:p>
            <a:r>
              <a:rPr lang="zh-CN" altLang="en-US" sz="2400" b="1" dirty="0" smtClean="0"/>
              <a:t>点</a:t>
            </a:r>
            <a:endParaRPr lang="en-US" altLang="zh-CN" sz="2400" b="1" dirty="0" smtClean="0"/>
          </a:p>
          <a:p>
            <a:r>
              <a:rPr lang="zh-CN" altLang="en-US" sz="2400" b="1" dirty="0" smtClean="0"/>
              <a:t>可</a:t>
            </a:r>
            <a:endParaRPr lang="en-US" altLang="zh-CN" sz="2400" b="1" dirty="0" smtClean="0"/>
          </a:p>
          <a:p>
            <a:r>
              <a:rPr lang="zh-CN" altLang="en-US" sz="2400" b="1" dirty="0" smtClean="0"/>
              <a:t>信</a:t>
            </a:r>
            <a:endParaRPr lang="en-US" altLang="zh-CN" sz="2400" b="1" dirty="0" smtClean="0"/>
          </a:p>
          <a:p>
            <a:r>
              <a:rPr lang="zh-CN" altLang="en-US" sz="2400" b="1" dirty="0"/>
              <a:t>架构</a:t>
            </a:r>
            <a:endParaRPr lang="en-US" altLang="zh-CN" sz="2400" b="1" dirty="0" smtClean="0"/>
          </a:p>
        </p:txBody>
      </p:sp>
      <p:sp>
        <p:nvSpPr>
          <p:cNvPr id="7"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b="1" dirty="0">
                <a:ln>
                  <a:solidFill>
                    <a:srgbClr val="C00000"/>
                  </a:solidFill>
                </a:ln>
                <a:solidFill>
                  <a:srgbClr val="C00000"/>
                </a:solidFill>
                <a:latin typeface="Times New Roman" pitchFamily="18" charset="0"/>
                <a:ea typeface="黑体" pitchFamily="2" charset="-122"/>
                <a:cs typeface="Times New Roman" pitchFamily="18" charset="0"/>
              </a:rPr>
              <a:t>可信云架构</a:t>
            </a:r>
          </a:p>
        </p:txBody>
      </p:sp>
      <p:sp>
        <p:nvSpPr>
          <p:cNvPr id="6" name="TextBox 5"/>
          <p:cNvSpPr txBox="1"/>
          <p:nvPr/>
        </p:nvSpPr>
        <p:spPr>
          <a:xfrm>
            <a:off x="4707942" y="5643578"/>
            <a:ext cx="2721578" cy="369332"/>
          </a:xfrm>
          <a:prstGeom prst="rect">
            <a:avLst/>
          </a:prstGeom>
          <a:solidFill>
            <a:srgbClr val="0070C0"/>
          </a:solidFill>
          <a:ln>
            <a:solidFill>
              <a:schemeClr val="tx1"/>
            </a:solidFill>
          </a:ln>
        </p:spPr>
        <p:txBody>
          <a:bodyPr wrap="square" rtlCol="0">
            <a:spAutoFit/>
          </a:bodyPr>
          <a:lstStyle/>
          <a:p>
            <a:pPr algn="ctr"/>
            <a:r>
              <a:rPr lang="zh-CN" altLang="en-US" dirty="0" smtClean="0"/>
              <a:t>可信固件</a:t>
            </a:r>
            <a:r>
              <a:rPr lang="en-US" altLang="zh-CN" dirty="0" smtClean="0"/>
              <a:t>/</a:t>
            </a:r>
            <a:r>
              <a:rPr lang="zh-CN" altLang="en-US" dirty="0" smtClean="0"/>
              <a:t>虚拟可信固件</a:t>
            </a:r>
            <a:endParaRPr lang="zh-CN" altLang="en-US" dirty="0"/>
          </a:p>
        </p:txBody>
      </p:sp>
    </p:spTree>
    <p:extLst>
      <p:ext uri="{BB962C8B-B14F-4D97-AF65-F5344CB8AC3E}">
        <p14:creationId xmlns:p14="http://schemas.microsoft.com/office/powerpoint/2010/main" xmlns="" val="202382062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 name="Object 1"/>
          <p:cNvGraphicFramePr>
            <a:graphicFrameLocks noChangeAspect="1"/>
          </p:cNvGraphicFramePr>
          <p:nvPr>
            <p:extLst>
              <p:ext uri="{D42A27DB-BD31-4B8C-83A1-F6EECF244321}">
                <p14:modId xmlns:p14="http://schemas.microsoft.com/office/powerpoint/2010/main" xmlns="" val="2746573746"/>
              </p:ext>
            </p:extLst>
          </p:nvPr>
        </p:nvGraphicFramePr>
        <p:xfrm>
          <a:off x="581025" y="593725"/>
          <a:ext cx="7173913" cy="5818188"/>
        </p:xfrm>
        <a:graphic>
          <a:graphicData uri="http://schemas.openxmlformats.org/presentationml/2006/ole">
            <p:oleObj spid="_x0000_s23597" name="Visio" r:id="rId3" imgW="6682898" imgH="5418003" progId="">
              <p:embed/>
            </p:oleObj>
          </a:graphicData>
        </a:graphic>
      </p:graphicFrame>
      <p:sp>
        <p:nvSpPr>
          <p:cNvPr id="11" name="TextBox 7"/>
          <p:cNvSpPr txBox="1"/>
          <p:nvPr/>
        </p:nvSpPr>
        <p:spPr>
          <a:xfrm>
            <a:off x="8208404" y="2479536"/>
            <a:ext cx="492443" cy="3416320"/>
          </a:xfrm>
          <a:prstGeom prst="rect">
            <a:avLst/>
          </a:prstGeom>
          <a:noFill/>
        </p:spPr>
        <p:txBody>
          <a:bodyPr wrap="square" rtlCol="0">
            <a:spAutoFit/>
          </a:bodyPr>
          <a:lstStyle/>
          <a:p>
            <a:r>
              <a:rPr lang="zh-CN" altLang="en-US" sz="2400" b="1" dirty="0" smtClean="0"/>
              <a:t>云计算</a:t>
            </a:r>
            <a:endParaRPr lang="en-US" altLang="zh-CN" sz="2400" b="1" dirty="0" smtClean="0"/>
          </a:p>
          <a:p>
            <a:r>
              <a:rPr lang="zh-CN" altLang="en-US" sz="2400" b="1" dirty="0" smtClean="0"/>
              <a:t>节</a:t>
            </a:r>
            <a:endParaRPr lang="en-US" altLang="zh-CN" sz="2400" b="1" dirty="0" smtClean="0"/>
          </a:p>
          <a:p>
            <a:r>
              <a:rPr lang="zh-CN" altLang="en-US" sz="2400" b="1" dirty="0" smtClean="0"/>
              <a:t>点</a:t>
            </a:r>
            <a:endParaRPr lang="en-US" altLang="zh-CN" sz="2400" b="1" dirty="0" smtClean="0"/>
          </a:p>
          <a:p>
            <a:r>
              <a:rPr lang="zh-CN" altLang="en-US" sz="2400" b="1" dirty="0" smtClean="0"/>
              <a:t>可</a:t>
            </a:r>
            <a:endParaRPr lang="en-US" altLang="zh-CN" sz="2400" b="1" dirty="0" smtClean="0"/>
          </a:p>
          <a:p>
            <a:r>
              <a:rPr lang="zh-CN" altLang="en-US" sz="2400" b="1" dirty="0" smtClean="0"/>
              <a:t>信</a:t>
            </a:r>
            <a:endParaRPr lang="en-US" altLang="zh-CN" sz="2400" b="1" dirty="0" smtClean="0"/>
          </a:p>
          <a:p>
            <a:r>
              <a:rPr lang="zh-CN" altLang="en-US" sz="2400" b="1" dirty="0"/>
              <a:t>架构</a:t>
            </a:r>
            <a:endParaRPr lang="en-US" altLang="zh-CN" sz="2400" b="1" dirty="0" smtClean="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圆角矩形标注 8"/>
          <p:cNvSpPr/>
          <p:nvPr/>
        </p:nvSpPr>
        <p:spPr>
          <a:xfrm>
            <a:off x="357158" y="2857496"/>
            <a:ext cx="4508343" cy="2457064"/>
          </a:xfrm>
          <a:prstGeom prst="wedgeRoundRectCallout">
            <a:avLst>
              <a:gd name="adj1" fmla="val 1037"/>
              <a:gd name="adj2" fmla="val 73270"/>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eaLnBrk="1" hangingPunct="1"/>
            <a:endParaRPr lang="en-US" altLang="zh-CN" sz="2000" dirty="0" smtClean="0">
              <a:ln>
                <a:solidFill>
                  <a:srgbClr val="002060"/>
                </a:solidFill>
              </a:ln>
              <a:solidFill>
                <a:srgbClr val="002060"/>
              </a:solidFill>
              <a:latin typeface="黑体" pitchFamily="2" charset="-122"/>
              <a:ea typeface="黑体" pitchFamily="2" charset="-122"/>
            </a:endParaRPr>
          </a:p>
          <a:p>
            <a:pPr eaLnBrk="1" hangingPunct="1"/>
            <a:r>
              <a:rPr lang="zh-CN" altLang="en-US" sz="2000" dirty="0" smtClean="0">
                <a:ln>
                  <a:solidFill>
                    <a:srgbClr val="002060"/>
                  </a:solidFill>
                </a:ln>
                <a:solidFill>
                  <a:srgbClr val="002060"/>
                </a:solidFill>
                <a:latin typeface="黑体" pitchFamily="2" charset="-122"/>
                <a:ea typeface="黑体" pitchFamily="2" charset="-122"/>
              </a:rPr>
              <a:t>云</a:t>
            </a:r>
            <a:r>
              <a:rPr lang="zh-CN" altLang="en-US" sz="2000" dirty="0">
                <a:ln>
                  <a:solidFill>
                    <a:srgbClr val="002060"/>
                  </a:solidFill>
                </a:ln>
                <a:solidFill>
                  <a:srgbClr val="002060"/>
                </a:solidFill>
                <a:latin typeface="黑体" pitchFamily="2" charset="-122"/>
                <a:ea typeface="黑体" pitchFamily="2" charset="-122"/>
              </a:rPr>
              <a:t>计算节点中</a:t>
            </a:r>
            <a:r>
              <a:rPr lang="zh-CN" altLang="en-US" sz="2000" dirty="0" smtClean="0">
                <a:ln>
                  <a:solidFill>
                    <a:srgbClr val="002060"/>
                  </a:solidFill>
                </a:ln>
                <a:solidFill>
                  <a:srgbClr val="002060"/>
                </a:solidFill>
                <a:latin typeface="黑体" pitchFamily="2" charset="-122"/>
                <a:ea typeface="黑体" pitchFamily="2" charset="-122"/>
              </a:rPr>
              <a:t>，</a:t>
            </a:r>
            <a:endParaRPr lang="en-US" altLang="zh-CN" sz="2000" dirty="0" smtClean="0">
              <a:ln>
                <a:solidFill>
                  <a:srgbClr val="002060"/>
                </a:solidFill>
              </a:ln>
              <a:solidFill>
                <a:srgbClr val="002060"/>
              </a:solidFill>
              <a:latin typeface="黑体" pitchFamily="2" charset="-122"/>
              <a:ea typeface="黑体" pitchFamily="2" charset="-122"/>
            </a:endParaRPr>
          </a:p>
          <a:p>
            <a:pPr eaLnBrk="1" hangingPunct="1"/>
            <a:endParaRPr lang="en-US" altLang="zh-CN" sz="2000" dirty="0" smtClean="0">
              <a:ln>
                <a:solidFill>
                  <a:srgbClr val="002060"/>
                </a:solidFill>
              </a:ln>
              <a:solidFill>
                <a:srgbClr val="002060"/>
              </a:solidFill>
              <a:latin typeface="黑体" pitchFamily="2" charset="-122"/>
              <a:ea typeface="黑体" pitchFamily="2" charset="-122"/>
            </a:endParaRPr>
          </a:p>
          <a:p>
            <a:pPr eaLnBrk="1" hangingPunct="1"/>
            <a:r>
              <a:rPr lang="zh-CN" altLang="en-US" sz="2000" dirty="0" smtClean="0">
                <a:ln>
                  <a:solidFill>
                    <a:srgbClr val="002060"/>
                  </a:solidFill>
                </a:ln>
                <a:solidFill>
                  <a:srgbClr val="002060"/>
                </a:solidFill>
                <a:latin typeface="黑体" pitchFamily="2" charset="-122"/>
                <a:ea typeface="黑体" pitchFamily="2" charset="-122"/>
              </a:rPr>
              <a:t>物理</a:t>
            </a:r>
            <a:r>
              <a:rPr lang="zh-CN" altLang="en-US" sz="2000" dirty="0">
                <a:ln>
                  <a:solidFill>
                    <a:srgbClr val="002060"/>
                  </a:solidFill>
                </a:ln>
                <a:solidFill>
                  <a:srgbClr val="002060"/>
                </a:solidFill>
                <a:latin typeface="黑体" pitchFamily="2" charset="-122"/>
                <a:ea typeface="黑体" pitchFamily="2" charset="-122"/>
              </a:rPr>
              <a:t>平台的可信源头为物理可信根</a:t>
            </a:r>
            <a:r>
              <a:rPr lang="zh-CN" altLang="en-US" sz="2000" dirty="0" smtClean="0">
                <a:ln>
                  <a:solidFill>
                    <a:srgbClr val="002060"/>
                  </a:solidFill>
                </a:ln>
                <a:solidFill>
                  <a:srgbClr val="002060"/>
                </a:solidFill>
                <a:latin typeface="黑体" pitchFamily="2" charset="-122"/>
                <a:ea typeface="黑体" pitchFamily="2" charset="-122"/>
              </a:rPr>
              <a:t>，</a:t>
            </a:r>
            <a:endParaRPr lang="en-US" altLang="zh-CN" sz="2000" dirty="0" smtClean="0">
              <a:ln>
                <a:solidFill>
                  <a:srgbClr val="002060"/>
                </a:solidFill>
              </a:ln>
              <a:solidFill>
                <a:srgbClr val="002060"/>
              </a:solidFill>
              <a:latin typeface="黑体" pitchFamily="2" charset="-122"/>
              <a:ea typeface="黑体" pitchFamily="2" charset="-122"/>
            </a:endParaRPr>
          </a:p>
          <a:p>
            <a:pPr eaLnBrk="1" hangingPunct="1"/>
            <a:endParaRPr lang="en-US" altLang="zh-CN" sz="2000" dirty="0" smtClean="0">
              <a:ln>
                <a:solidFill>
                  <a:srgbClr val="002060"/>
                </a:solidFill>
              </a:ln>
              <a:solidFill>
                <a:srgbClr val="002060"/>
              </a:solidFill>
              <a:latin typeface="黑体" pitchFamily="2" charset="-122"/>
              <a:ea typeface="黑体" pitchFamily="2" charset="-122"/>
            </a:endParaRPr>
          </a:p>
          <a:p>
            <a:pPr eaLnBrk="1" hangingPunct="1"/>
            <a:r>
              <a:rPr lang="zh-CN" altLang="en-US" sz="2000" dirty="0" smtClean="0">
                <a:ln>
                  <a:solidFill>
                    <a:srgbClr val="002060"/>
                  </a:solidFill>
                </a:ln>
                <a:solidFill>
                  <a:srgbClr val="002060"/>
                </a:solidFill>
                <a:latin typeface="黑体" pitchFamily="2" charset="-122"/>
                <a:ea typeface="黑体" pitchFamily="2" charset="-122"/>
              </a:rPr>
              <a:t>虚拟机</a:t>
            </a:r>
            <a:r>
              <a:rPr lang="zh-CN" altLang="en-US" sz="2000" dirty="0">
                <a:ln>
                  <a:solidFill>
                    <a:srgbClr val="002060"/>
                  </a:solidFill>
                </a:ln>
                <a:solidFill>
                  <a:srgbClr val="002060"/>
                </a:solidFill>
                <a:latin typeface="黑体" pitchFamily="2" charset="-122"/>
                <a:ea typeface="黑体" pitchFamily="2" charset="-122"/>
              </a:rPr>
              <a:t>可信源头为虚拟可信根。</a:t>
            </a:r>
          </a:p>
        </p:txBody>
      </p:sp>
      <p:sp>
        <p:nvSpPr>
          <p:cNvPr id="12" name="Text Box 73"/>
          <p:cNvSpPr txBox="1">
            <a:spLocks noChangeArrowheads="1"/>
          </p:cNvSpPr>
          <p:nvPr/>
        </p:nvSpPr>
        <p:spPr bwMode="auto">
          <a:xfrm>
            <a:off x="614562" y="44450"/>
            <a:ext cx="7914875"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b="1" dirty="0">
                <a:ln>
                  <a:solidFill>
                    <a:srgbClr val="C00000"/>
                  </a:solidFill>
                </a:ln>
                <a:solidFill>
                  <a:srgbClr val="C00000"/>
                </a:solidFill>
                <a:latin typeface="Times New Roman" pitchFamily="18" charset="0"/>
                <a:ea typeface="黑体" pitchFamily="2" charset="-122"/>
                <a:cs typeface="Times New Roman" pitchFamily="18" charset="0"/>
              </a:rPr>
              <a:t>可信云架构</a:t>
            </a:r>
          </a:p>
        </p:txBody>
      </p:sp>
      <p:sp>
        <p:nvSpPr>
          <p:cNvPr id="7" name="TextBox 6"/>
          <p:cNvSpPr txBox="1"/>
          <p:nvPr/>
        </p:nvSpPr>
        <p:spPr>
          <a:xfrm>
            <a:off x="4707942" y="5643578"/>
            <a:ext cx="2721578" cy="369332"/>
          </a:xfrm>
          <a:prstGeom prst="rect">
            <a:avLst/>
          </a:prstGeom>
          <a:solidFill>
            <a:srgbClr val="0070C0"/>
          </a:solidFill>
          <a:ln>
            <a:solidFill>
              <a:schemeClr val="tx1"/>
            </a:solidFill>
          </a:ln>
        </p:spPr>
        <p:txBody>
          <a:bodyPr wrap="square" rtlCol="0">
            <a:spAutoFit/>
          </a:bodyPr>
          <a:lstStyle/>
          <a:p>
            <a:pPr algn="ctr"/>
            <a:r>
              <a:rPr lang="zh-CN" altLang="en-US" dirty="0" smtClean="0"/>
              <a:t>可信固件</a:t>
            </a:r>
            <a:r>
              <a:rPr lang="en-US" altLang="zh-CN" dirty="0" smtClean="0"/>
              <a:t>/</a:t>
            </a:r>
            <a:r>
              <a:rPr lang="zh-CN" altLang="en-US" dirty="0" smtClean="0"/>
              <a:t>虚拟可信固件</a:t>
            </a:r>
            <a:endParaRPr lang="zh-CN" altLang="en-US" dirty="0"/>
          </a:p>
        </p:txBody>
      </p:sp>
    </p:spTree>
    <p:extLst>
      <p:ext uri="{BB962C8B-B14F-4D97-AF65-F5344CB8AC3E}">
        <p14:creationId xmlns:p14="http://schemas.microsoft.com/office/powerpoint/2010/main" xmlns="" val="382665762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 name="Object 1"/>
          <p:cNvGraphicFramePr>
            <a:graphicFrameLocks noChangeAspect="1"/>
          </p:cNvGraphicFramePr>
          <p:nvPr>
            <p:extLst>
              <p:ext uri="{D42A27DB-BD31-4B8C-83A1-F6EECF244321}">
                <p14:modId xmlns:p14="http://schemas.microsoft.com/office/powerpoint/2010/main" xmlns="" val="1322013168"/>
              </p:ext>
            </p:extLst>
          </p:nvPr>
        </p:nvGraphicFramePr>
        <p:xfrm>
          <a:off x="581025" y="593725"/>
          <a:ext cx="7173913" cy="5818188"/>
        </p:xfrm>
        <a:graphic>
          <a:graphicData uri="http://schemas.openxmlformats.org/presentationml/2006/ole">
            <p:oleObj spid="_x0000_s24621" name="Visio" r:id="rId3" imgW="6682898" imgH="5418003" progId="">
              <p:embed/>
            </p:oleObj>
          </a:graphicData>
        </a:graphic>
      </p:graphicFrame>
      <p:sp>
        <p:nvSpPr>
          <p:cNvPr id="11" name="TextBox 7"/>
          <p:cNvSpPr txBox="1"/>
          <p:nvPr/>
        </p:nvSpPr>
        <p:spPr>
          <a:xfrm>
            <a:off x="8208404" y="1785926"/>
            <a:ext cx="492443" cy="3416320"/>
          </a:xfrm>
          <a:prstGeom prst="rect">
            <a:avLst/>
          </a:prstGeom>
          <a:noFill/>
        </p:spPr>
        <p:txBody>
          <a:bodyPr wrap="square" rtlCol="0">
            <a:spAutoFit/>
          </a:bodyPr>
          <a:lstStyle/>
          <a:p>
            <a:r>
              <a:rPr lang="zh-CN" altLang="en-US" sz="2400" b="1" dirty="0" smtClean="0"/>
              <a:t>云计算</a:t>
            </a:r>
            <a:endParaRPr lang="en-US" altLang="zh-CN" sz="2400" b="1" dirty="0" smtClean="0"/>
          </a:p>
          <a:p>
            <a:r>
              <a:rPr lang="zh-CN" altLang="en-US" sz="2400" b="1" dirty="0" smtClean="0"/>
              <a:t>节</a:t>
            </a:r>
            <a:endParaRPr lang="en-US" altLang="zh-CN" sz="2400" b="1" dirty="0" smtClean="0"/>
          </a:p>
          <a:p>
            <a:r>
              <a:rPr lang="zh-CN" altLang="en-US" sz="2400" b="1" dirty="0" smtClean="0"/>
              <a:t>点</a:t>
            </a:r>
            <a:endParaRPr lang="en-US" altLang="zh-CN" sz="2400" b="1" dirty="0" smtClean="0"/>
          </a:p>
          <a:p>
            <a:r>
              <a:rPr lang="zh-CN" altLang="en-US" sz="2400" b="1" dirty="0" smtClean="0"/>
              <a:t>可</a:t>
            </a:r>
            <a:endParaRPr lang="en-US" altLang="zh-CN" sz="2400" b="1" dirty="0" smtClean="0"/>
          </a:p>
          <a:p>
            <a:r>
              <a:rPr lang="zh-CN" altLang="en-US" sz="2400" b="1" dirty="0" smtClean="0"/>
              <a:t>信</a:t>
            </a:r>
            <a:endParaRPr lang="en-US" altLang="zh-CN" sz="2400" b="1" dirty="0" smtClean="0"/>
          </a:p>
          <a:p>
            <a:r>
              <a:rPr lang="zh-CN" altLang="en-US" sz="2400" b="1" dirty="0"/>
              <a:t>架构</a:t>
            </a:r>
            <a:endParaRPr lang="en-US" altLang="zh-CN" sz="2400" b="1" dirty="0" smtClean="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b="1" dirty="0">
                <a:ln>
                  <a:solidFill>
                    <a:srgbClr val="C00000"/>
                  </a:solidFill>
                </a:ln>
                <a:solidFill>
                  <a:srgbClr val="C00000"/>
                </a:solidFill>
                <a:latin typeface="Times New Roman" pitchFamily="18" charset="0"/>
                <a:ea typeface="黑体" pitchFamily="2" charset="-122"/>
                <a:cs typeface="Times New Roman" pitchFamily="18" charset="0"/>
              </a:rPr>
              <a:t>可信云架构</a:t>
            </a:r>
          </a:p>
        </p:txBody>
      </p:sp>
      <p:sp>
        <p:nvSpPr>
          <p:cNvPr id="7" name="TextBox 6"/>
          <p:cNvSpPr txBox="1"/>
          <p:nvPr/>
        </p:nvSpPr>
        <p:spPr>
          <a:xfrm>
            <a:off x="4707942" y="5643578"/>
            <a:ext cx="2721578" cy="369332"/>
          </a:xfrm>
          <a:prstGeom prst="rect">
            <a:avLst/>
          </a:prstGeom>
          <a:solidFill>
            <a:srgbClr val="0070C0"/>
          </a:solidFill>
          <a:ln>
            <a:solidFill>
              <a:schemeClr val="tx1"/>
            </a:solidFill>
          </a:ln>
        </p:spPr>
        <p:txBody>
          <a:bodyPr wrap="square" rtlCol="0">
            <a:spAutoFit/>
          </a:bodyPr>
          <a:lstStyle/>
          <a:p>
            <a:pPr algn="ctr"/>
            <a:r>
              <a:rPr lang="zh-CN" altLang="en-US" dirty="0" smtClean="0"/>
              <a:t>可信固件</a:t>
            </a:r>
            <a:r>
              <a:rPr lang="en-US" altLang="zh-CN" dirty="0" smtClean="0"/>
              <a:t>/</a:t>
            </a:r>
            <a:r>
              <a:rPr lang="zh-CN" altLang="en-US" dirty="0" smtClean="0"/>
              <a:t>虚拟可信固件</a:t>
            </a:r>
            <a:endParaRPr lang="zh-CN" altLang="en-US" dirty="0"/>
          </a:p>
        </p:txBody>
      </p:sp>
      <p:sp>
        <p:nvSpPr>
          <p:cNvPr id="10" name="圆角矩形标注 9"/>
          <p:cNvSpPr/>
          <p:nvPr/>
        </p:nvSpPr>
        <p:spPr>
          <a:xfrm>
            <a:off x="857224" y="3214685"/>
            <a:ext cx="5400600" cy="3197227"/>
          </a:xfrm>
          <a:prstGeom prst="wedgeRoundRectCallout">
            <a:avLst>
              <a:gd name="adj1" fmla="val -34254"/>
              <a:gd name="adj2" fmla="val -67666"/>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eaLnBrk="1" hangingPunct="1"/>
            <a:endParaRPr lang="en-US" altLang="zh-CN" sz="2000" dirty="0" smtClean="0">
              <a:ln>
                <a:solidFill>
                  <a:srgbClr val="002060"/>
                </a:solidFill>
              </a:ln>
              <a:solidFill>
                <a:srgbClr val="002060"/>
              </a:solidFill>
              <a:latin typeface="黑体" pitchFamily="2" charset="-122"/>
              <a:ea typeface="黑体" pitchFamily="2" charset="-122"/>
            </a:endParaRPr>
          </a:p>
          <a:p>
            <a:pPr eaLnBrk="1" hangingPunct="1"/>
            <a:r>
              <a:rPr lang="zh-CN" altLang="en-US" sz="3200" dirty="0" smtClean="0">
                <a:ln>
                  <a:solidFill>
                    <a:srgbClr val="002060"/>
                  </a:solidFill>
                </a:ln>
                <a:solidFill>
                  <a:srgbClr val="002060"/>
                </a:solidFill>
                <a:latin typeface="黑体" pitchFamily="2" charset="-122"/>
                <a:ea typeface="黑体" pitchFamily="2" charset="-122"/>
              </a:rPr>
              <a:t>可信</a:t>
            </a:r>
            <a:r>
              <a:rPr lang="zh-CN" altLang="en-US" sz="3200" dirty="0">
                <a:ln>
                  <a:solidFill>
                    <a:srgbClr val="002060"/>
                  </a:solidFill>
                </a:ln>
                <a:solidFill>
                  <a:srgbClr val="002060"/>
                </a:solidFill>
                <a:latin typeface="黑体" pitchFamily="2" charset="-122"/>
                <a:ea typeface="黑体" pitchFamily="2" charset="-122"/>
              </a:rPr>
              <a:t>基础</a:t>
            </a:r>
            <a:r>
              <a:rPr lang="zh-CN" altLang="en-US" sz="3200" dirty="0" smtClean="0">
                <a:ln>
                  <a:solidFill>
                    <a:srgbClr val="002060"/>
                  </a:solidFill>
                </a:ln>
                <a:solidFill>
                  <a:srgbClr val="002060"/>
                </a:solidFill>
                <a:latin typeface="黑体" pitchFamily="2" charset="-122"/>
                <a:ea typeface="黑体" pitchFamily="2" charset="-122"/>
              </a:rPr>
              <a:t>软件</a:t>
            </a:r>
            <a:r>
              <a:rPr lang="zh-CN" altLang="en-US" sz="3200" dirty="0" smtClean="0">
                <a:ln>
                  <a:solidFill>
                    <a:srgbClr val="002060"/>
                  </a:solidFill>
                </a:ln>
                <a:solidFill>
                  <a:srgbClr val="002060"/>
                </a:solidFill>
                <a:latin typeface="黑体" pitchFamily="2" charset="-122"/>
                <a:ea typeface="黑体" pitchFamily="2" charset="-122"/>
              </a:rPr>
              <a:t>包括：</a:t>
            </a:r>
            <a:r>
              <a:rPr lang="zh-CN" altLang="en-US" sz="2000" dirty="0" smtClean="0">
                <a:ln>
                  <a:solidFill>
                    <a:srgbClr val="002060"/>
                  </a:solidFill>
                </a:ln>
                <a:solidFill>
                  <a:srgbClr val="002060"/>
                </a:solidFill>
                <a:latin typeface="黑体" pitchFamily="2" charset="-122"/>
                <a:ea typeface="黑体" pitchFamily="2" charset="-122"/>
              </a:rPr>
              <a:t>基本</a:t>
            </a:r>
            <a:r>
              <a:rPr lang="zh-CN" altLang="en-US" sz="2000" dirty="0">
                <a:ln>
                  <a:solidFill>
                    <a:srgbClr val="002060"/>
                  </a:solidFill>
                </a:ln>
                <a:solidFill>
                  <a:srgbClr val="002060"/>
                </a:solidFill>
                <a:latin typeface="黑体" pitchFamily="2" charset="-122"/>
                <a:ea typeface="黑体" pitchFamily="2" charset="-122"/>
              </a:rPr>
              <a:t>信任基、可信基准库、支撑机制和主动监控</a:t>
            </a:r>
            <a:r>
              <a:rPr lang="zh-CN" altLang="en-US" sz="2000" dirty="0" smtClean="0">
                <a:ln>
                  <a:solidFill>
                    <a:srgbClr val="002060"/>
                  </a:solidFill>
                </a:ln>
                <a:solidFill>
                  <a:srgbClr val="002060"/>
                </a:solidFill>
                <a:latin typeface="黑体" pitchFamily="2" charset="-122"/>
                <a:ea typeface="黑体" pitchFamily="2" charset="-122"/>
              </a:rPr>
              <a:t>机制</a:t>
            </a:r>
            <a:endParaRPr lang="en-US" altLang="zh-CN" sz="2000" dirty="0" smtClean="0">
              <a:ln>
                <a:solidFill>
                  <a:srgbClr val="002060"/>
                </a:solidFill>
              </a:ln>
              <a:solidFill>
                <a:srgbClr val="002060"/>
              </a:solidFill>
              <a:latin typeface="黑体" pitchFamily="2" charset="-122"/>
              <a:ea typeface="黑体" pitchFamily="2" charset="-122"/>
            </a:endParaRPr>
          </a:p>
          <a:p>
            <a:pPr eaLnBrk="1" hangingPunct="1"/>
            <a:endParaRPr lang="en-US" altLang="zh-CN" sz="2000" dirty="0" smtClean="0">
              <a:ln>
                <a:solidFill>
                  <a:srgbClr val="002060"/>
                </a:solidFill>
              </a:ln>
              <a:solidFill>
                <a:srgbClr val="002060"/>
              </a:solidFill>
              <a:latin typeface="黑体" pitchFamily="2" charset="-122"/>
              <a:ea typeface="黑体" pitchFamily="2" charset="-122"/>
            </a:endParaRPr>
          </a:p>
          <a:p>
            <a:pPr eaLnBrk="1" hangingPunct="1"/>
            <a:r>
              <a:rPr lang="zh-CN" altLang="en-US" sz="3200" dirty="0" smtClean="0">
                <a:ln>
                  <a:solidFill>
                    <a:srgbClr val="002060"/>
                  </a:solidFill>
                </a:ln>
                <a:solidFill>
                  <a:srgbClr val="002060"/>
                </a:solidFill>
                <a:latin typeface="黑体" pitchFamily="2" charset="-122"/>
                <a:ea typeface="黑体" pitchFamily="2" charset="-122"/>
              </a:rPr>
              <a:t>主动</a:t>
            </a:r>
            <a:r>
              <a:rPr lang="zh-CN" altLang="en-US" sz="3200" dirty="0">
                <a:ln>
                  <a:solidFill>
                    <a:srgbClr val="002060"/>
                  </a:solidFill>
                </a:ln>
                <a:solidFill>
                  <a:srgbClr val="002060"/>
                </a:solidFill>
                <a:latin typeface="黑体" pitchFamily="2" charset="-122"/>
                <a:ea typeface="黑体" pitchFamily="2" charset="-122"/>
              </a:rPr>
              <a:t>监控</a:t>
            </a:r>
            <a:r>
              <a:rPr lang="zh-CN" altLang="en-US" sz="3200" dirty="0" smtClean="0">
                <a:ln>
                  <a:solidFill>
                    <a:srgbClr val="002060"/>
                  </a:solidFill>
                </a:ln>
                <a:solidFill>
                  <a:srgbClr val="002060"/>
                </a:solidFill>
                <a:latin typeface="黑体" pitchFamily="2" charset="-122"/>
                <a:ea typeface="黑体" pitchFamily="2" charset="-122"/>
              </a:rPr>
              <a:t>机制包括</a:t>
            </a:r>
            <a:r>
              <a:rPr lang="en-US" altLang="zh-CN" sz="3200" dirty="0" smtClean="0">
                <a:ln>
                  <a:solidFill>
                    <a:srgbClr val="002060"/>
                  </a:solidFill>
                </a:ln>
                <a:solidFill>
                  <a:srgbClr val="002060"/>
                </a:solidFill>
                <a:latin typeface="黑体" pitchFamily="2" charset="-122"/>
                <a:ea typeface="黑体" pitchFamily="2" charset="-122"/>
              </a:rPr>
              <a:t>:</a:t>
            </a:r>
            <a:r>
              <a:rPr lang="zh-CN" altLang="en-US" sz="2000" dirty="0" smtClean="0">
                <a:ln>
                  <a:solidFill>
                    <a:srgbClr val="002060"/>
                  </a:solidFill>
                </a:ln>
                <a:solidFill>
                  <a:srgbClr val="002060"/>
                </a:solidFill>
                <a:latin typeface="黑体" pitchFamily="2" charset="-122"/>
                <a:ea typeface="黑体" pitchFamily="2" charset="-122"/>
              </a:rPr>
              <a:t>控制</a:t>
            </a:r>
            <a:r>
              <a:rPr lang="zh-CN" altLang="en-US" sz="2000" dirty="0">
                <a:ln>
                  <a:solidFill>
                    <a:srgbClr val="002060"/>
                  </a:solidFill>
                </a:ln>
                <a:solidFill>
                  <a:srgbClr val="002060"/>
                </a:solidFill>
                <a:latin typeface="黑体" pitchFamily="2" charset="-122"/>
                <a:ea typeface="黑体" pitchFamily="2" charset="-122"/>
              </a:rPr>
              <a:t>机制、度量机制和判定</a:t>
            </a:r>
            <a:r>
              <a:rPr lang="zh-CN" altLang="en-US" sz="2000" dirty="0" smtClean="0">
                <a:ln>
                  <a:solidFill>
                    <a:srgbClr val="002060"/>
                  </a:solidFill>
                </a:ln>
                <a:solidFill>
                  <a:srgbClr val="002060"/>
                </a:solidFill>
                <a:latin typeface="黑体" pitchFamily="2" charset="-122"/>
                <a:ea typeface="黑体" pitchFamily="2" charset="-122"/>
              </a:rPr>
              <a:t>机制</a:t>
            </a:r>
            <a:endParaRPr lang="zh-CN" altLang="en-US" sz="2000" dirty="0">
              <a:ln>
                <a:solidFill>
                  <a:srgbClr val="002060"/>
                </a:solidFill>
              </a:ln>
              <a:solidFill>
                <a:srgbClr val="002060"/>
              </a:solidFill>
              <a:latin typeface="黑体" pitchFamily="2" charset="-122"/>
              <a:ea typeface="黑体" pitchFamily="2" charset="-122"/>
            </a:endParaRPr>
          </a:p>
        </p:txBody>
      </p:sp>
    </p:spTree>
    <p:extLst>
      <p:ext uri="{BB962C8B-B14F-4D97-AF65-F5344CB8AC3E}">
        <p14:creationId xmlns:p14="http://schemas.microsoft.com/office/powerpoint/2010/main" xmlns="" val="18832220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Object 1"/>
          <p:cNvGraphicFramePr>
            <a:graphicFrameLocks noChangeAspect="1"/>
          </p:cNvGraphicFramePr>
          <p:nvPr>
            <p:extLst>
              <p:ext uri="{D42A27DB-BD31-4B8C-83A1-F6EECF244321}">
                <p14:modId xmlns:p14="http://schemas.microsoft.com/office/powerpoint/2010/main" xmlns="" val="612574349"/>
              </p:ext>
            </p:extLst>
          </p:nvPr>
        </p:nvGraphicFramePr>
        <p:xfrm>
          <a:off x="581025" y="593725"/>
          <a:ext cx="7173913" cy="5818188"/>
        </p:xfrm>
        <a:graphic>
          <a:graphicData uri="http://schemas.openxmlformats.org/presentationml/2006/ole">
            <p:oleObj spid="_x0000_s25645" name="Visio" r:id="rId3" imgW="6682898" imgH="5418003" progId="">
              <p:embed/>
            </p:oleObj>
          </a:graphicData>
        </a:graphic>
      </p:graphicFrame>
      <p:sp>
        <p:nvSpPr>
          <p:cNvPr id="11" name="TextBox 7"/>
          <p:cNvSpPr txBox="1"/>
          <p:nvPr/>
        </p:nvSpPr>
        <p:spPr>
          <a:xfrm>
            <a:off x="8208404" y="2479536"/>
            <a:ext cx="492443" cy="3416320"/>
          </a:xfrm>
          <a:prstGeom prst="rect">
            <a:avLst/>
          </a:prstGeom>
          <a:noFill/>
        </p:spPr>
        <p:txBody>
          <a:bodyPr wrap="square" rtlCol="0">
            <a:spAutoFit/>
          </a:bodyPr>
          <a:lstStyle/>
          <a:p>
            <a:r>
              <a:rPr lang="zh-CN" altLang="en-US" sz="2400" b="1" dirty="0" smtClean="0"/>
              <a:t>云计算</a:t>
            </a:r>
            <a:endParaRPr lang="en-US" altLang="zh-CN" sz="2400" b="1" dirty="0" smtClean="0"/>
          </a:p>
          <a:p>
            <a:r>
              <a:rPr lang="zh-CN" altLang="en-US" sz="2400" b="1" dirty="0" smtClean="0"/>
              <a:t>节</a:t>
            </a:r>
            <a:endParaRPr lang="en-US" altLang="zh-CN" sz="2400" b="1" dirty="0" smtClean="0"/>
          </a:p>
          <a:p>
            <a:r>
              <a:rPr lang="zh-CN" altLang="en-US" sz="2400" b="1" dirty="0" smtClean="0"/>
              <a:t>点</a:t>
            </a:r>
            <a:endParaRPr lang="en-US" altLang="zh-CN" sz="2400" b="1" dirty="0" smtClean="0"/>
          </a:p>
          <a:p>
            <a:r>
              <a:rPr lang="zh-CN" altLang="en-US" sz="2400" b="1" dirty="0" smtClean="0"/>
              <a:t>可</a:t>
            </a:r>
            <a:endParaRPr lang="en-US" altLang="zh-CN" sz="2400" b="1" dirty="0" smtClean="0"/>
          </a:p>
          <a:p>
            <a:r>
              <a:rPr lang="zh-CN" altLang="en-US" sz="2400" b="1" dirty="0" smtClean="0"/>
              <a:t>信</a:t>
            </a:r>
            <a:endParaRPr lang="en-US" altLang="zh-CN" sz="2400" b="1" dirty="0" smtClean="0"/>
          </a:p>
          <a:p>
            <a:r>
              <a:rPr lang="zh-CN" altLang="en-US" sz="2400" b="1" dirty="0"/>
              <a:t>架构</a:t>
            </a:r>
            <a:endParaRPr lang="en-US" altLang="zh-CN" sz="2400" b="1" dirty="0" smtClean="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圆角矩形标注 9"/>
          <p:cNvSpPr/>
          <p:nvPr/>
        </p:nvSpPr>
        <p:spPr>
          <a:xfrm>
            <a:off x="5034245" y="712119"/>
            <a:ext cx="3744416" cy="1506097"/>
          </a:xfrm>
          <a:prstGeom prst="wedgeRoundRectCallout">
            <a:avLst>
              <a:gd name="adj1" fmla="val -49966"/>
              <a:gd name="adj2" fmla="val 106777"/>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可信基础软件通过主动监控机制监控应用行为和调度节点系统的不同安全机制，实现计算节点的主动安全免疫。</a:t>
            </a:r>
          </a:p>
        </p:txBody>
      </p:sp>
      <p:sp>
        <p:nvSpPr>
          <p:cNvPr id="12"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b="1" dirty="0">
                <a:ln>
                  <a:solidFill>
                    <a:srgbClr val="C00000"/>
                  </a:solidFill>
                </a:ln>
                <a:solidFill>
                  <a:srgbClr val="C00000"/>
                </a:solidFill>
                <a:latin typeface="Times New Roman" pitchFamily="18" charset="0"/>
                <a:ea typeface="黑体" pitchFamily="2" charset="-122"/>
                <a:cs typeface="Times New Roman" pitchFamily="18" charset="0"/>
              </a:rPr>
              <a:t>可信云架构</a:t>
            </a:r>
          </a:p>
        </p:txBody>
      </p:sp>
      <p:sp>
        <p:nvSpPr>
          <p:cNvPr id="8" name="TextBox 7"/>
          <p:cNvSpPr txBox="1"/>
          <p:nvPr/>
        </p:nvSpPr>
        <p:spPr>
          <a:xfrm>
            <a:off x="4707942" y="5643578"/>
            <a:ext cx="2721578" cy="369332"/>
          </a:xfrm>
          <a:prstGeom prst="rect">
            <a:avLst/>
          </a:prstGeom>
          <a:solidFill>
            <a:srgbClr val="0070C0"/>
          </a:solidFill>
          <a:ln>
            <a:solidFill>
              <a:schemeClr val="tx1"/>
            </a:solidFill>
          </a:ln>
        </p:spPr>
        <p:txBody>
          <a:bodyPr wrap="square" rtlCol="0">
            <a:spAutoFit/>
          </a:bodyPr>
          <a:lstStyle/>
          <a:p>
            <a:pPr algn="ctr"/>
            <a:r>
              <a:rPr lang="zh-CN" altLang="en-US" dirty="0" smtClean="0"/>
              <a:t>可信固件</a:t>
            </a:r>
            <a:r>
              <a:rPr lang="en-US" altLang="zh-CN" dirty="0" smtClean="0"/>
              <a:t>/</a:t>
            </a:r>
            <a:r>
              <a:rPr lang="zh-CN" altLang="en-US" dirty="0" smtClean="0"/>
              <a:t>虚拟可信固件</a:t>
            </a:r>
            <a:endParaRPr lang="zh-CN" altLang="en-US" dirty="0"/>
          </a:p>
        </p:txBody>
      </p:sp>
    </p:spTree>
    <p:extLst>
      <p:ext uri="{BB962C8B-B14F-4D97-AF65-F5344CB8AC3E}">
        <p14:creationId xmlns:p14="http://schemas.microsoft.com/office/powerpoint/2010/main" xmlns="" val="12659221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Object 1"/>
          <p:cNvGraphicFramePr>
            <a:graphicFrameLocks noChangeAspect="1"/>
          </p:cNvGraphicFramePr>
          <p:nvPr>
            <p:extLst>
              <p:ext uri="{D42A27DB-BD31-4B8C-83A1-F6EECF244321}">
                <p14:modId xmlns:p14="http://schemas.microsoft.com/office/powerpoint/2010/main" xmlns="" val="1519359079"/>
              </p:ext>
            </p:extLst>
          </p:nvPr>
        </p:nvGraphicFramePr>
        <p:xfrm>
          <a:off x="581025" y="593725"/>
          <a:ext cx="7173913" cy="5818188"/>
        </p:xfrm>
        <a:graphic>
          <a:graphicData uri="http://schemas.openxmlformats.org/presentationml/2006/ole">
            <p:oleObj spid="_x0000_s26669" name="Visio" r:id="rId3" imgW="6682898" imgH="5418003" progId="">
              <p:embed/>
            </p:oleObj>
          </a:graphicData>
        </a:graphic>
      </p:graphicFrame>
      <p:sp>
        <p:nvSpPr>
          <p:cNvPr id="11" name="TextBox 7"/>
          <p:cNvSpPr txBox="1"/>
          <p:nvPr/>
        </p:nvSpPr>
        <p:spPr>
          <a:xfrm>
            <a:off x="8208404" y="2479536"/>
            <a:ext cx="492443" cy="3416320"/>
          </a:xfrm>
          <a:prstGeom prst="rect">
            <a:avLst/>
          </a:prstGeom>
          <a:noFill/>
        </p:spPr>
        <p:txBody>
          <a:bodyPr wrap="square" rtlCol="0">
            <a:spAutoFit/>
          </a:bodyPr>
          <a:lstStyle/>
          <a:p>
            <a:r>
              <a:rPr lang="zh-CN" altLang="en-US" sz="2400" b="1" dirty="0" smtClean="0"/>
              <a:t>云计算</a:t>
            </a:r>
            <a:endParaRPr lang="en-US" altLang="zh-CN" sz="2400" b="1" dirty="0" smtClean="0"/>
          </a:p>
          <a:p>
            <a:r>
              <a:rPr lang="zh-CN" altLang="en-US" sz="2400" b="1" dirty="0" smtClean="0"/>
              <a:t>节</a:t>
            </a:r>
            <a:endParaRPr lang="en-US" altLang="zh-CN" sz="2400" b="1" dirty="0" smtClean="0"/>
          </a:p>
          <a:p>
            <a:r>
              <a:rPr lang="zh-CN" altLang="en-US" sz="2400" b="1" dirty="0" smtClean="0"/>
              <a:t>点</a:t>
            </a:r>
            <a:endParaRPr lang="en-US" altLang="zh-CN" sz="2400" b="1" dirty="0" smtClean="0"/>
          </a:p>
          <a:p>
            <a:r>
              <a:rPr lang="zh-CN" altLang="en-US" sz="2400" b="1" dirty="0" smtClean="0"/>
              <a:t>可</a:t>
            </a:r>
            <a:endParaRPr lang="en-US" altLang="zh-CN" sz="2400" b="1" dirty="0" smtClean="0"/>
          </a:p>
          <a:p>
            <a:r>
              <a:rPr lang="zh-CN" altLang="en-US" sz="2400" b="1" dirty="0" smtClean="0"/>
              <a:t>信</a:t>
            </a:r>
            <a:endParaRPr lang="en-US" altLang="zh-CN" sz="2400" b="1" dirty="0" smtClean="0"/>
          </a:p>
          <a:p>
            <a:r>
              <a:rPr lang="zh-CN" altLang="en-US" sz="2400" b="1" dirty="0"/>
              <a:t>架构</a:t>
            </a:r>
            <a:endParaRPr lang="en-US" altLang="zh-CN" sz="2400" b="1" dirty="0" smtClean="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圆角矩形标注 9"/>
          <p:cNvSpPr/>
          <p:nvPr/>
        </p:nvSpPr>
        <p:spPr>
          <a:xfrm>
            <a:off x="966242" y="944724"/>
            <a:ext cx="3744416" cy="1476164"/>
          </a:xfrm>
          <a:prstGeom prst="wedgeRoundRectCallout">
            <a:avLst>
              <a:gd name="adj1" fmla="val -41966"/>
              <a:gd name="adj2" fmla="val 84064"/>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可信协同机制可以实现本地可信基础软件与其它节点可信基础软件之间的可信互联，从而实现了信任机制的进一步扩展</a:t>
            </a:r>
          </a:p>
        </p:txBody>
      </p:sp>
      <p:sp>
        <p:nvSpPr>
          <p:cNvPr id="12"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b="1" dirty="0">
                <a:ln>
                  <a:solidFill>
                    <a:srgbClr val="C00000"/>
                  </a:solidFill>
                </a:ln>
                <a:solidFill>
                  <a:srgbClr val="C00000"/>
                </a:solidFill>
                <a:latin typeface="Times New Roman" pitchFamily="18" charset="0"/>
                <a:ea typeface="黑体" pitchFamily="2" charset="-122"/>
                <a:cs typeface="Times New Roman" pitchFamily="18" charset="0"/>
              </a:rPr>
              <a:t>可信云架构</a:t>
            </a:r>
          </a:p>
        </p:txBody>
      </p:sp>
      <p:sp>
        <p:nvSpPr>
          <p:cNvPr id="8" name="TextBox 7"/>
          <p:cNvSpPr txBox="1"/>
          <p:nvPr/>
        </p:nvSpPr>
        <p:spPr>
          <a:xfrm>
            <a:off x="4707942" y="5643578"/>
            <a:ext cx="2721578" cy="369332"/>
          </a:xfrm>
          <a:prstGeom prst="rect">
            <a:avLst/>
          </a:prstGeom>
          <a:solidFill>
            <a:srgbClr val="0070C0"/>
          </a:solidFill>
          <a:ln>
            <a:solidFill>
              <a:schemeClr val="tx1"/>
            </a:solidFill>
          </a:ln>
        </p:spPr>
        <p:txBody>
          <a:bodyPr wrap="square" rtlCol="0">
            <a:spAutoFit/>
          </a:bodyPr>
          <a:lstStyle/>
          <a:p>
            <a:pPr algn="ctr"/>
            <a:r>
              <a:rPr lang="zh-CN" altLang="en-US" dirty="0" smtClean="0"/>
              <a:t>可信固件</a:t>
            </a:r>
            <a:r>
              <a:rPr lang="en-US" altLang="zh-CN" dirty="0" smtClean="0"/>
              <a:t>/</a:t>
            </a:r>
            <a:r>
              <a:rPr lang="zh-CN" altLang="en-US" dirty="0" smtClean="0"/>
              <a:t>虚拟可信固件</a:t>
            </a:r>
            <a:endParaRPr lang="zh-CN" altLang="en-US" dirty="0"/>
          </a:p>
        </p:txBody>
      </p:sp>
    </p:spTree>
    <p:extLst>
      <p:ext uri="{BB962C8B-B14F-4D97-AF65-F5344CB8AC3E}">
        <p14:creationId xmlns:p14="http://schemas.microsoft.com/office/powerpoint/2010/main" xmlns="" val="301939088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35496" y="872716"/>
            <a:ext cx="9048060" cy="5967025"/>
          </a:xfrm>
          <a:prstGeom prst="rect">
            <a:avLst/>
          </a:prstGeom>
        </p:spPr>
      </p:pic>
      <p:sp>
        <p:nvSpPr>
          <p:cNvPr id="206851" name="Rectangle 3"/>
          <p:cNvSpPr>
            <a:spLocks noChangeArrowheads="1"/>
          </p:cNvSpPr>
          <p:nvPr/>
        </p:nvSpPr>
        <p:spPr bwMode="auto">
          <a:xfrm>
            <a:off x="358775" y="1196975"/>
            <a:ext cx="8435975" cy="5040313"/>
          </a:xfrm>
          <a:prstGeom prst="rect">
            <a:avLst/>
          </a:prstGeom>
          <a:noFill/>
          <a:ln w="9525">
            <a:noFill/>
            <a:miter lim="800000"/>
            <a:headEnd/>
            <a:tailEnd/>
          </a:ln>
        </p:spPr>
        <p:txBody>
          <a:bodyPr/>
          <a:lstStyle/>
          <a:p>
            <a:pPr marL="0" lvl="2">
              <a:lnSpc>
                <a:spcPct val="150000"/>
              </a:lnSpc>
              <a:spcBef>
                <a:spcPct val="15000"/>
              </a:spcBef>
              <a:defRPr/>
            </a:pPr>
            <a:r>
              <a:rPr lang="zh-CN" altLang="en-US" sz="2800" b="1" dirty="0" smtClean="0">
                <a:solidFill>
                  <a:srgbClr val="000000"/>
                </a:solidFill>
                <a:latin typeface="黑体" pitchFamily="49" charset="-122"/>
              </a:rPr>
              <a:t> </a:t>
            </a:r>
            <a:endParaRPr lang="zh-CN" altLang="zh-CN" dirty="0">
              <a:solidFill>
                <a:srgbClr val="000000"/>
              </a:solidFill>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TextBox 7"/>
          <p:cNvSpPr txBox="1"/>
          <p:nvPr/>
        </p:nvSpPr>
        <p:spPr>
          <a:xfrm>
            <a:off x="5429256" y="669365"/>
            <a:ext cx="2988332" cy="400110"/>
          </a:xfrm>
          <a:prstGeom prst="rect">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algn="ctr" eaLnBrk="1" hangingPunct="1">
              <a:defRPr sz="2000">
                <a:ln>
                  <a:solidFill>
                    <a:srgbClr val="002060"/>
                  </a:solidFill>
                </a:ln>
                <a:solidFill>
                  <a:srgbClr val="002060"/>
                </a:solidFill>
                <a:latin typeface="黑体" pitchFamily="2" charset="-122"/>
                <a:ea typeface="黑体" pitchFamily="2" charset="-122"/>
              </a:defRPr>
            </a:lvl1pPr>
          </a:lstStyle>
          <a:p>
            <a:r>
              <a:rPr lang="zh-CN" altLang="en-US" dirty="0" smtClean="0"/>
              <a:t>云</a:t>
            </a:r>
            <a:r>
              <a:rPr lang="zh-CN" altLang="en-US" dirty="0" smtClean="0"/>
              <a:t>中心</a:t>
            </a:r>
            <a:r>
              <a:rPr lang="zh-CN" altLang="en-US" dirty="0" smtClean="0"/>
              <a:t>可信架构</a:t>
            </a:r>
            <a:endParaRPr lang="zh-CN" altLang="en-US" dirty="0"/>
          </a:p>
        </p:txBody>
      </p:sp>
      <p:sp>
        <p:nvSpPr>
          <p:cNvPr id="10" name="Text Box 73"/>
          <p:cNvSpPr txBox="1">
            <a:spLocks noChangeArrowheads="1"/>
          </p:cNvSpPr>
          <p:nvPr/>
        </p:nvSpPr>
        <p:spPr bwMode="auto">
          <a:xfrm>
            <a:off x="539750" y="85165"/>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b="1" dirty="0">
                <a:ln>
                  <a:solidFill>
                    <a:srgbClr val="C00000"/>
                  </a:solidFill>
                </a:ln>
                <a:solidFill>
                  <a:srgbClr val="C00000"/>
                </a:solidFill>
                <a:latin typeface="Times New Roman" pitchFamily="18" charset="0"/>
                <a:ea typeface="黑体" pitchFamily="2" charset="-122"/>
                <a:cs typeface="Times New Roman" pitchFamily="18" charset="0"/>
              </a:rPr>
              <a:t>可信云架构</a:t>
            </a:r>
          </a:p>
        </p:txBody>
      </p:sp>
    </p:spTree>
    <p:extLst>
      <p:ext uri="{BB962C8B-B14F-4D97-AF65-F5344CB8AC3E}">
        <p14:creationId xmlns:p14="http://schemas.microsoft.com/office/powerpoint/2010/main" xmlns="" val="14176965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0"/>
            <a:ext cx="3528392" cy="899593"/>
          </a:xfrm>
        </p:spPr>
        <p:txBody>
          <a:bodyPr/>
          <a:lstStyle/>
          <a:p>
            <a:pPr algn="l"/>
            <a:r>
              <a:rPr lang="zh-CN" altLang="zh-CN" sz="2800" b="1" kern="1200" dirty="0">
                <a:ln>
                  <a:solidFill>
                    <a:srgbClr val="C00000"/>
                  </a:solidFill>
                </a:ln>
                <a:solidFill>
                  <a:srgbClr val="C00000"/>
                </a:solidFill>
                <a:latin typeface="Times New Roman" pitchFamily="18" charset="0"/>
                <a:ea typeface="黑体" pitchFamily="2" charset="-122"/>
                <a:cs typeface="Times New Roman" pitchFamily="18" charset="0"/>
              </a:rPr>
              <a:t>云计算</a:t>
            </a:r>
            <a:r>
              <a:rPr lang="zh-CN" altLang="en-US" sz="2800" b="1" kern="1200" dirty="0">
                <a:ln>
                  <a:solidFill>
                    <a:srgbClr val="C00000"/>
                  </a:solidFill>
                </a:ln>
                <a:solidFill>
                  <a:srgbClr val="C00000"/>
                </a:solidFill>
                <a:latin typeface="Times New Roman" pitchFamily="18" charset="0"/>
                <a:ea typeface="黑体" pitchFamily="2" charset="-122"/>
                <a:cs typeface="Times New Roman" pitchFamily="18" charset="0"/>
              </a:rPr>
              <a:t>主要安全风险</a:t>
            </a:r>
          </a:p>
        </p:txBody>
      </p:sp>
      <p:sp>
        <p:nvSpPr>
          <p:cNvPr id="4" name="矩形 1"/>
          <p:cNvSpPr>
            <a:spLocks noGrp="1" noChangeArrowheads="1"/>
          </p:cNvSpPr>
          <p:nvPr>
            <p:ph idx="1"/>
          </p:nvPr>
        </p:nvSpPr>
        <p:spPr bwMode="auto">
          <a:xfrm>
            <a:off x="287524" y="938574"/>
            <a:ext cx="8352928" cy="1938992"/>
          </a:xfrm>
          <a:prstGeom prst="rect">
            <a:avLst/>
          </a:prstGeom>
          <a:noFill/>
          <a:ln w="9525">
            <a:noFill/>
            <a:miter lim="800000"/>
            <a:headEnd/>
            <a:tailEnd/>
          </a:ln>
        </p:spPr>
        <p:txBody>
          <a:bodyPr wrap="square">
            <a:spAutoFit/>
          </a:bodyPr>
          <a:lstStyle/>
          <a:p>
            <a:pPr>
              <a:lnSpc>
                <a:spcPct val="150000"/>
              </a:lnSpc>
              <a:spcBef>
                <a:spcPct val="15000"/>
              </a:spcBef>
              <a:buNone/>
            </a:pPr>
            <a:r>
              <a:rPr lang="en-US" altLang="zh-CN" sz="2000" kern="1200" dirty="0" smtClean="0">
                <a:ln>
                  <a:solidFill>
                    <a:srgbClr val="002060"/>
                  </a:solidFill>
                </a:ln>
                <a:solidFill>
                  <a:srgbClr val="002060"/>
                </a:solidFill>
                <a:latin typeface="黑体" pitchFamily="2" charset="-122"/>
                <a:ea typeface="黑体" pitchFamily="2" charset="-122"/>
              </a:rPr>
              <a:t>   </a:t>
            </a:r>
            <a:r>
              <a:rPr lang="zh-CN" altLang="zh-CN" sz="2000" kern="1200" dirty="0" smtClean="0">
                <a:ln>
                  <a:solidFill>
                    <a:srgbClr val="002060"/>
                  </a:solidFill>
                </a:ln>
                <a:solidFill>
                  <a:srgbClr val="002060"/>
                </a:solidFill>
                <a:latin typeface="黑体" pitchFamily="2" charset="-122"/>
                <a:ea typeface="黑体" pitchFamily="2" charset="-122"/>
              </a:rPr>
              <a:t>云</a:t>
            </a:r>
            <a:r>
              <a:rPr lang="zh-CN" altLang="zh-CN" sz="2000" kern="1200" dirty="0">
                <a:ln>
                  <a:solidFill>
                    <a:srgbClr val="002060"/>
                  </a:solidFill>
                </a:ln>
                <a:solidFill>
                  <a:srgbClr val="002060"/>
                </a:solidFill>
                <a:latin typeface="黑体" pitchFamily="2" charset="-122"/>
                <a:ea typeface="黑体" pitchFamily="2" charset="-122"/>
              </a:rPr>
              <a:t>计算是一种基于网络，将分散的各种信息资源集中起来形成共享的资源池，并以动态、弹性的方式向用户提供服务的计算模式和商业模式。</a:t>
            </a:r>
            <a:r>
              <a:rPr lang="zh-CN" altLang="en-US" sz="2000" kern="1200" dirty="0">
                <a:ln>
                  <a:solidFill>
                    <a:srgbClr val="002060"/>
                  </a:solidFill>
                </a:ln>
                <a:solidFill>
                  <a:srgbClr val="002060"/>
                </a:solidFill>
                <a:latin typeface="黑体" pitchFamily="2" charset="-122"/>
                <a:ea typeface="黑体" pitchFamily="2" charset="-122"/>
              </a:rPr>
              <a:t>类似“宾馆服务”模式，存在极大的安全风险，严重制约云</a:t>
            </a:r>
            <a:r>
              <a:rPr lang="zh-CN" altLang="en-US" sz="2000" kern="1200" dirty="0" smtClean="0">
                <a:ln>
                  <a:solidFill>
                    <a:srgbClr val="002060"/>
                  </a:solidFill>
                </a:ln>
                <a:solidFill>
                  <a:srgbClr val="002060"/>
                </a:solidFill>
                <a:latin typeface="黑体" pitchFamily="2" charset="-122"/>
                <a:ea typeface="黑体" pitchFamily="2" charset="-122"/>
              </a:rPr>
              <a:t>计算产业的</a:t>
            </a:r>
            <a:r>
              <a:rPr lang="zh-CN" altLang="en-US" sz="2000" kern="1200" dirty="0">
                <a:ln>
                  <a:solidFill>
                    <a:srgbClr val="002060"/>
                  </a:solidFill>
                </a:ln>
                <a:solidFill>
                  <a:srgbClr val="002060"/>
                </a:solidFill>
                <a:latin typeface="黑体" pitchFamily="2" charset="-122"/>
                <a:ea typeface="黑体" pitchFamily="2" charset="-122"/>
              </a:rPr>
              <a:t>发展壮大</a:t>
            </a:r>
            <a:endParaRPr lang="en-US" altLang="zh-CN" sz="2000" kern="1200" dirty="0">
              <a:ln>
                <a:solidFill>
                  <a:srgbClr val="002060"/>
                </a:solidFill>
              </a:ln>
              <a:solidFill>
                <a:srgbClr val="002060"/>
              </a:solidFill>
              <a:latin typeface="黑体" pitchFamily="2" charset="-122"/>
              <a:ea typeface="黑体" pitchFamily="2" charset="-122"/>
            </a:endParaRPr>
          </a:p>
        </p:txBody>
      </p:sp>
      <p:graphicFrame>
        <p:nvGraphicFramePr>
          <p:cNvPr id="61" name="对象 60"/>
          <p:cNvGraphicFramePr>
            <a:graphicFrameLocks noChangeAspect="1"/>
          </p:cNvGraphicFramePr>
          <p:nvPr>
            <p:extLst>
              <p:ext uri="{D42A27DB-BD31-4B8C-83A1-F6EECF244321}">
                <p14:modId xmlns:p14="http://schemas.microsoft.com/office/powerpoint/2010/main" xmlns="" val="3127683149"/>
              </p:ext>
            </p:extLst>
          </p:nvPr>
        </p:nvGraphicFramePr>
        <p:xfrm>
          <a:off x="1439652" y="2877566"/>
          <a:ext cx="5881589" cy="3312368"/>
        </p:xfrm>
        <a:graphic>
          <a:graphicData uri="http://schemas.openxmlformats.org/presentationml/2006/ole">
            <p:oleObj spid="_x0000_s55331" name="Visio" r:id="rId3" imgW="8305946" imgH="5783763" progId="">
              <p:embed/>
            </p:oleObj>
          </a:graphicData>
        </a:graphic>
      </p:graphicFrame>
    </p:spTree>
    <p:extLst>
      <p:ext uri="{BB962C8B-B14F-4D97-AF65-F5344CB8AC3E}">
        <p14:creationId xmlns:p14="http://schemas.microsoft.com/office/powerpoint/2010/main" xmlns="" val="239967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print"/>
          <a:stretch>
            <a:fillRect/>
          </a:stretch>
        </p:blipFill>
        <p:spPr>
          <a:xfrm>
            <a:off x="-508" y="836712"/>
            <a:ext cx="9048060" cy="5967025"/>
          </a:xfrm>
          <a:prstGeom prst="rect">
            <a:avLst/>
          </a:prstGeom>
        </p:spPr>
      </p:pic>
      <p:sp>
        <p:nvSpPr>
          <p:cNvPr id="206851" name="Rectangle 3"/>
          <p:cNvSpPr>
            <a:spLocks noChangeArrowheads="1"/>
          </p:cNvSpPr>
          <p:nvPr/>
        </p:nvSpPr>
        <p:spPr bwMode="auto">
          <a:xfrm>
            <a:off x="358775" y="1196975"/>
            <a:ext cx="8435975" cy="5040313"/>
          </a:xfrm>
          <a:prstGeom prst="rect">
            <a:avLst/>
          </a:prstGeom>
          <a:noFill/>
          <a:ln w="9525">
            <a:noFill/>
            <a:miter lim="800000"/>
            <a:headEnd/>
            <a:tailEnd/>
          </a:ln>
        </p:spPr>
        <p:txBody>
          <a:bodyPr/>
          <a:lstStyle/>
          <a:p>
            <a:pPr marL="0" lvl="2">
              <a:lnSpc>
                <a:spcPct val="150000"/>
              </a:lnSpc>
              <a:spcBef>
                <a:spcPct val="15000"/>
              </a:spcBef>
              <a:defRPr/>
            </a:pPr>
            <a:r>
              <a:rPr lang="zh-CN" altLang="en-US" sz="2800" b="1" dirty="0" smtClean="0">
                <a:solidFill>
                  <a:srgbClr val="000000"/>
                </a:solidFill>
                <a:latin typeface="黑体" pitchFamily="49" charset="-122"/>
              </a:rPr>
              <a:t> </a:t>
            </a:r>
            <a:endParaRPr lang="zh-CN" altLang="zh-CN" dirty="0">
              <a:solidFill>
                <a:srgbClr val="000000"/>
              </a:solidFill>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圆角矩形标注 8"/>
          <p:cNvSpPr/>
          <p:nvPr/>
        </p:nvSpPr>
        <p:spPr>
          <a:xfrm>
            <a:off x="1259632" y="3825044"/>
            <a:ext cx="4032448" cy="1548172"/>
          </a:xfrm>
          <a:prstGeom prst="wedgeRoundRectCallout">
            <a:avLst>
              <a:gd name="adj1" fmla="val -51926"/>
              <a:gd name="adj2" fmla="val 114452"/>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安全管理中心管理各节点的可信基准库，并对云环境各节点的安全机制进行总体调度。</a:t>
            </a:r>
          </a:p>
        </p:txBody>
      </p:sp>
      <p:sp>
        <p:nvSpPr>
          <p:cNvPr id="15"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b="1" dirty="0">
                <a:ln>
                  <a:solidFill>
                    <a:srgbClr val="C00000"/>
                  </a:solidFill>
                </a:ln>
                <a:solidFill>
                  <a:srgbClr val="C00000"/>
                </a:solidFill>
                <a:latin typeface="Times New Roman" pitchFamily="18" charset="0"/>
                <a:ea typeface="黑体" pitchFamily="2" charset="-122"/>
                <a:cs typeface="Times New Roman" pitchFamily="18" charset="0"/>
              </a:rPr>
              <a:t>可信云架构</a:t>
            </a:r>
          </a:p>
        </p:txBody>
      </p:sp>
      <p:sp>
        <p:nvSpPr>
          <p:cNvPr id="8" name="TextBox 7"/>
          <p:cNvSpPr txBox="1"/>
          <p:nvPr/>
        </p:nvSpPr>
        <p:spPr>
          <a:xfrm>
            <a:off x="5724128" y="1228690"/>
            <a:ext cx="2988332" cy="400110"/>
          </a:xfrm>
          <a:prstGeom prst="rect">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algn="ctr" eaLnBrk="1" hangingPunct="1">
              <a:defRPr sz="2000">
                <a:ln>
                  <a:solidFill>
                    <a:srgbClr val="002060"/>
                  </a:solidFill>
                </a:ln>
                <a:solidFill>
                  <a:srgbClr val="002060"/>
                </a:solidFill>
                <a:latin typeface="黑体" pitchFamily="2" charset="-122"/>
                <a:ea typeface="黑体" pitchFamily="2" charset="-122"/>
              </a:defRPr>
            </a:lvl1pPr>
          </a:lstStyle>
          <a:p>
            <a:r>
              <a:rPr lang="zh-CN" altLang="en-US" dirty="0" smtClean="0"/>
              <a:t>云中心</a:t>
            </a:r>
            <a:r>
              <a:rPr lang="zh-CN" altLang="en-US" dirty="0" smtClean="0"/>
              <a:t>可信架构</a:t>
            </a:r>
            <a:endParaRPr lang="zh-CN" altLang="en-US" dirty="0"/>
          </a:p>
        </p:txBody>
      </p:sp>
    </p:spTree>
    <p:extLst>
      <p:ext uri="{BB962C8B-B14F-4D97-AF65-F5344CB8AC3E}">
        <p14:creationId xmlns:p14="http://schemas.microsoft.com/office/powerpoint/2010/main" xmlns="" val="3524092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stretch>
            <a:fillRect/>
          </a:stretch>
        </p:blipFill>
        <p:spPr>
          <a:xfrm>
            <a:off x="35496" y="872716"/>
            <a:ext cx="9048060" cy="5967025"/>
          </a:xfrm>
          <a:prstGeom prst="rect">
            <a:avLst/>
          </a:prstGeom>
        </p:spPr>
      </p:pic>
      <p:sp>
        <p:nvSpPr>
          <p:cNvPr id="206851" name="Rectangle 3"/>
          <p:cNvSpPr>
            <a:spLocks noChangeArrowheads="1"/>
          </p:cNvSpPr>
          <p:nvPr/>
        </p:nvSpPr>
        <p:spPr bwMode="auto">
          <a:xfrm>
            <a:off x="358775" y="1196975"/>
            <a:ext cx="8435975" cy="5040313"/>
          </a:xfrm>
          <a:prstGeom prst="rect">
            <a:avLst/>
          </a:prstGeom>
          <a:noFill/>
          <a:ln w="9525">
            <a:noFill/>
            <a:miter lim="800000"/>
            <a:headEnd/>
            <a:tailEnd/>
          </a:ln>
        </p:spPr>
        <p:txBody>
          <a:bodyPr/>
          <a:lstStyle/>
          <a:p>
            <a:pPr marL="0" lvl="2">
              <a:lnSpc>
                <a:spcPct val="150000"/>
              </a:lnSpc>
              <a:spcBef>
                <a:spcPct val="15000"/>
              </a:spcBef>
              <a:defRPr/>
            </a:pPr>
            <a:r>
              <a:rPr lang="zh-CN" altLang="en-US" sz="2800" b="1" dirty="0" smtClean="0">
                <a:solidFill>
                  <a:srgbClr val="000000"/>
                </a:solidFill>
                <a:latin typeface="黑体" pitchFamily="49" charset="-122"/>
              </a:rPr>
              <a:t> </a:t>
            </a:r>
            <a:endParaRPr lang="zh-CN" altLang="zh-CN" dirty="0">
              <a:solidFill>
                <a:srgbClr val="000000"/>
              </a:solidFill>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圆角矩形标注 8"/>
          <p:cNvSpPr/>
          <p:nvPr/>
        </p:nvSpPr>
        <p:spPr>
          <a:xfrm>
            <a:off x="539750" y="1228690"/>
            <a:ext cx="5291882" cy="1747289"/>
          </a:xfrm>
          <a:prstGeom prst="wedgeRoundRectCallout">
            <a:avLst>
              <a:gd name="adj1" fmla="val 49355"/>
              <a:gd name="adj2" fmla="val 102268"/>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400" dirty="0">
                <a:ln>
                  <a:solidFill>
                    <a:srgbClr val="002060"/>
                  </a:solidFill>
                </a:ln>
                <a:solidFill>
                  <a:srgbClr val="002060"/>
                </a:solidFill>
                <a:latin typeface="黑体" pitchFamily="2" charset="-122"/>
                <a:ea typeface="黑体" pitchFamily="2" charset="-122"/>
              </a:rPr>
              <a:t>云边界设备的可信基础软件监测边界接入的用户请求，对用户端进行可信鉴别、可信验证等，在此基础上调度边界安全机制。</a:t>
            </a:r>
          </a:p>
        </p:txBody>
      </p:sp>
      <p:sp>
        <p:nvSpPr>
          <p:cNvPr id="14"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b="1" dirty="0">
                <a:ln>
                  <a:solidFill>
                    <a:srgbClr val="C00000"/>
                  </a:solidFill>
                </a:ln>
                <a:solidFill>
                  <a:srgbClr val="C00000"/>
                </a:solidFill>
                <a:latin typeface="Times New Roman" pitchFamily="18" charset="0"/>
                <a:ea typeface="黑体" pitchFamily="2" charset="-122"/>
                <a:cs typeface="Times New Roman" pitchFamily="18" charset="0"/>
              </a:rPr>
              <a:t>可信云架构</a:t>
            </a:r>
          </a:p>
        </p:txBody>
      </p:sp>
      <p:sp>
        <p:nvSpPr>
          <p:cNvPr id="10" name="TextBox 9"/>
          <p:cNvSpPr txBox="1"/>
          <p:nvPr/>
        </p:nvSpPr>
        <p:spPr>
          <a:xfrm>
            <a:off x="5941386" y="714356"/>
            <a:ext cx="2988332" cy="400110"/>
          </a:xfrm>
          <a:prstGeom prst="rect">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algn="ctr" eaLnBrk="1" hangingPunct="1">
              <a:defRPr sz="2000">
                <a:ln>
                  <a:solidFill>
                    <a:srgbClr val="002060"/>
                  </a:solidFill>
                </a:ln>
                <a:solidFill>
                  <a:srgbClr val="002060"/>
                </a:solidFill>
                <a:latin typeface="黑体" pitchFamily="2" charset="-122"/>
                <a:ea typeface="黑体" pitchFamily="2" charset="-122"/>
              </a:defRPr>
            </a:lvl1pPr>
          </a:lstStyle>
          <a:p>
            <a:r>
              <a:rPr lang="zh-CN" altLang="en-US" dirty="0" smtClean="0"/>
              <a:t>云中心</a:t>
            </a:r>
            <a:r>
              <a:rPr lang="zh-CN" altLang="en-US" dirty="0" smtClean="0"/>
              <a:t>可信架构</a:t>
            </a:r>
            <a:endParaRPr lang="zh-CN" altLang="en-US" dirty="0"/>
          </a:p>
        </p:txBody>
      </p:sp>
    </p:spTree>
    <p:extLst>
      <p:ext uri="{BB962C8B-B14F-4D97-AF65-F5344CB8AC3E}">
        <p14:creationId xmlns:p14="http://schemas.microsoft.com/office/powerpoint/2010/main" xmlns="" val="2207557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stretch>
            <a:fillRect/>
          </a:stretch>
        </p:blipFill>
        <p:spPr>
          <a:xfrm>
            <a:off x="35496" y="846351"/>
            <a:ext cx="9048060" cy="5967025"/>
          </a:xfrm>
          <a:prstGeom prst="rect">
            <a:avLst/>
          </a:prstGeom>
        </p:spPr>
      </p:pic>
      <p:sp>
        <p:nvSpPr>
          <p:cNvPr id="206851" name="Rectangle 3"/>
          <p:cNvSpPr>
            <a:spLocks noChangeArrowheads="1"/>
          </p:cNvSpPr>
          <p:nvPr/>
        </p:nvSpPr>
        <p:spPr bwMode="auto">
          <a:xfrm>
            <a:off x="358775" y="1196975"/>
            <a:ext cx="8435975" cy="5040313"/>
          </a:xfrm>
          <a:prstGeom prst="rect">
            <a:avLst/>
          </a:prstGeom>
          <a:noFill/>
          <a:ln w="9525">
            <a:noFill/>
            <a:miter lim="800000"/>
            <a:headEnd/>
            <a:tailEnd/>
          </a:ln>
        </p:spPr>
        <p:txBody>
          <a:bodyPr/>
          <a:lstStyle/>
          <a:p>
            <a:pPr marL="0" lvl="2">
              <a:lnSpc>
                <a:spcPct val="150000"/>
              </a:lnSpc>
              <a:spcBef>
                <a:spcPct val="15000"/>
              </a:spcBef>
              <a:defRPr/>
            </a:pPr>
            <a:r>
              <a:rPr lang="zh-CN" altLang="en-US" sz="2800" b="1" dirty="0" smtClean="0">
                <a:solidFill>
                  <a:srgbClr val="000000"/>
                </a:solidFill>
                <a:latin typeface="黑体" pitchFamily="49" charset="-122"/>
              </a:rPr>
              <a:t> </a:t>
            </a:r>
            <a:endParaRPr lang="zh-CN" altLang="zh-CN" dirty="0">
              <a:solidFill>
                <a:srgbClr val="000000"/>
              </a:solidFill>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圆角矩形标注 8"/>
          <p:cNvSpPr/>
          <p:nvPr/>
        </p:nvSpPr>
        <p:spPr>
          <a:xfrm>
            <a:off x="2838450" y="3789040"/>
            <a:ext cx="4031940" cy="1548172"/>
          </a:xfrm>
          <a:prstGeom prst="wedgeRoundRectCallout">
            <a:avLst>
              <a:gd name="adj1" fmla="val -62384"/>
              <a:gd name="adj2" fmla="val 5185"/>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宿主机系统的可信基础软件需向虚拟机提供虚拟可信根服务，并调度宿主系统安全机制和虚拟机管理器（</a:t>
            </a:r>
            <a:r>
              <a:rPr lang="en-US" altLang="zh-CN" sz="2000" dirty="0">
                <a:ln>
                  <a:solidFill>
                    <a:srgbClr val="002060"/>
                  </a:solidFill>
                </a:ln>
                <a:solidFill>
                  <a:srgbClr val="002060"/>
                </a:solidFill>
                <a:latin typeface="黑体" pitchFamily="2" charset="-122"/>
                <a:ea typeface="黑体" pitchFamily="2" charset="-122"/>
              </a:rPr>
              <a:t>VMM)</a:t>
            </a:r>
            <a:r>
              <a:rPr lang="zh-CN" altLang="en-US" sz="2000" dirty="0">
                <a:ln>
                  <a:solidFill>
                    <a:srgbClr val="002060"/>
                  </a:solidFill>
                </a:ln>
                <a:solidFill>
                  <a:srgbClr val="002060"/>
                </a:solidFill>
                <a:latin typeface="黑体" pitchFamily="2" charset="-122"/>
                <a:ea typeface="黑体" pitchFamily="2" charset="-122"/>
              </a:rPr>
              <a:t>的安全机制。</a:t>
            </a:r>
          </a:p>
        </p:txBody>
      </p:sp>
      <p:sp>
        <p:nvSpPr>
          <p:cNvPr id="10" name="圆角矩形标注 9"/>
          <p:cNvSpPr/>
          <p:nvPr/>
        </p:nvSpPr>
        <p:spPr>
          <a:xfrm>
            <a:off x="3599892" y="1808932"/>
            <a:ext cx="4031940" cy="1223914"/>
          </a:xfrm>
          <a:prstGeom prst="wedgeRoundRectCallout">
            <a:avLst>
              <a:gd name="adj1" fmla="val -83192"/>
              <a:gd name="adj2" fmla="val 47597"/>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虚拟计算节点的可信基础软件监控应用运行环境，并调度虚拟环境安全机制。</a:t>
            </a:r>
          </a:p>
        </p:txBody>
      </p:sp>
      <p:sp>
        <p:nvSpPr>
          <p:cNvPr id="16"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b="1" dirty="0">
                <a:ln>
                  <a:solidFill>
                    <a:srgbClr val="C00000"/>
                  </a:solidFill>
                </a:ln>
                <a:solidFill>
                  <a:srgbClr val="C00000"/>
                </a:solidFill>
                <a:latin typeface="Times New Roman" pitchFamily="18" charset="0"/>
                <a:ea typeface="黑体" pitchFamily="2" charset="-122"/>
                <a:cs typeface="Times New Roman" pitchFamily="18" charset="0"/>
              </a:rPr>
              <a:t>可信云架构</a:t>
            </a:r>
          </a:p>
        </p:txBody>
      </p:sp>
      <p:sp>
        <p:nvSpPr>
          <p:cNvPr id="11" name="TextBox 10"/>
          <p:cNvSpPr txBox="1"/>
          <p:nvPr/>
        </p:nvSpPr>
        <p:spPr>
          <a:xfrm>
            <a:off x="5724128" y="642918"/>
            <a:ext cx="2988332" cy="400110"/>
          </a:xfrm>
          <a:prstGeom prst="rect">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algn="ctr" eaLnBrk="1" hangingPunct="1">
              <a:defRPr sz="2000">
                <a:ln>
                  <a:solidFill>
                    <a:srgbClr val="002060"/>
                  </a:solidFill>
                </a:ln>
                <a:solidFill>
                  <a:srgbClr val="002060"/>
                </a:solidFill>
                <a:latin typeface="黑体" pitchFamily="2" charset="-122"/>
                <a:ea typeface="黑体" pitchFamily="2" charset="-122"/>
              </a:defRPr>
            </a:lvl1pPr>
          </a:lstStyle>
          <a:p>
            <a:r>
              <a:rPr lang="zh-CN" altLang="en-US" dirty="0" smtClean="0"/>
              <a:t>云中心</a:t>
            </a:r>
            <a:r>
              <a:rPr lang="zh-CN" altLang="en-US" dirty="0" smtClean="0"/>
              <a:t>可信架构</a:t>
            </a:r>
            <a:endParaRPr lang="zh-CN" altLang="en-US" dirty="0"/>
          </a:p>
        </p:txBody>
      </p:sp>
    </p:spTree>
    <p:extLst>
      <p:ext uri="{BB962C8B-B14F-4D97-AF65-F5344CB8AC3E}">
        <p14:creationId xmlns:p14="http://schemas.microsoft.com/office/powerpoint/2010/main" xmlns="" val="922525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stretch>
            <a:fillRect/>
          </a:stretch>
        </p:blipFill>
        <p:spPr>
          <a:xfrm>
            <a:off x="35496" y="836712"/>
            <a:ext cx="9048060" cy="5967025"/>
          </a:xfrm>
          <a:prstGeom prst="rect">
            <a:avLst/>
          </a:prstGeom>
        </p:spPr>
      </p:pic>
      <p:sp>
        <p:nvSpPr>
          <p:cNvPr id="206851" name="Rectangle 3"/>
          <p:cNvSpPr>
            <a:spLocks noChangeArrowheads="1"/>
          </p:cNvSpPr>
          <p:nvPr/>
        </p:nvSpPr>
        <p:spPr bwMode="auto">
          <a:xfrm>
            <a:off x="358775" y="1196975"/>
            <a:ext cx="8435975" cy="5040313"/>
          </a:xfrm>
          <a:prstGeom prst="rect">
            <a:avLst/>
          </a:prstGeom>
          <a:noFill/>
          <a:ln w="9525">
            <a:noFill/>
            <a:miter lim="800000"/>
            <a:headEnd/>
            <a:tailEnd/>
          </a:ln>
        </p:spPr>
        <p:txBody>
          <a:bodyPr/>
          <a:lstStyle/>
          <a:p>
            <a:pPr marL="0" lvl="2">
              <a:lnSpc>
                <a:spcPct val="150000"/>
              </a:lnSpc>
              <a:spcBef>
                <a:spcPct val="15000"/>
              </a:spcBef>
              <a:defRPr/>
            </a:pPr>
            <a:r>
              <a:rPr lang="zh-CN" altLang="en-US" sz="2800" b="1" dirty="0" smtClean="0">
                <a:solidFill>
                  <a:srgbClr val="000000"/>
                </a:solidFill>
                <a:latin typeface="黑体" pitchFamily="49" charset="-122"/>
              </a:rPr>
              <a:t> </a:t>
            </a:r>
            <a:endParaRPr lang="zh-CN" altLang="zh-CN" dirty="0">
              <a:solidFill>
                <a:srgbClr val="000000"/>
              </a:solidFill>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圆角矩形标注 8"/>
          <p:cNvSpPr/>
          <p:nvPr/>
        </p:nvSpPr>
        <p:spPr>
          <a:xfrm>
            <a:off x="2267744" y="1664804"/>
            <a:ext cx="4602646" cy="1548172"/>
          </a:xfrm>
          <a:prstGeom prst="wedgeRoundRectCallout">
            <a:avLst>
              <a:gd name="adj1" fmla="val -88339"/>
              <a:gd name="adj2" fmla="val 54274"/>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可信监管系统向云安全管理中心提供云服务商和云用户共同认可的可信依据，并基于可信基础软件支撑的可信审计机制，对云环境进行可信监管。</a:t>
            </a:r>
          </a:p>
        </p:txBody>
      </p:sp>
      <p:sp>
        <p:nvSpPr>
          <p:cNvPr id="14"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b="1" dirty="0">
                <a:ln>
                  <a:solidFill>
                    <a:srgbClr val="C00000"/>
                  </a:solidFill>
                </a:ln>
                <a:solidFill>
                  <a:srgbClr val="C00000"/>
                </a:solidFill>
                <a:latin typeface="Times New Roman" pitchFamily="18" charset="0"/>
                <a:ea typeface="黑体" pitchFamily="2" charset="-122"/>
                <a:cs typeface="Times New Roman" pitchFamily="18" charset="0"/>
              </a:rPr>
              <a:t>可信云架构</a:t>
            </a:r>
          </a:p>
        </p:txBody>
      </p:sp>
      <p:sp>
        <p:nvSpPr>
          <p:cNvPr id="10" name="TextBox 9"/>
          <p:cNvSpPr txBox="1"/>
          <p:nvPr/>
        </p:nvSpPr>
        <p:spPr>
          <a:xfrm>
            <a:off x="5724128" y="714356"/>
            <a:ext cx="2988332" cy="400110"/>
          </a:xfrm>
          <a:prstGeom prst="rect">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algn="ctr" eaLnBrk="1" hangingPunct="1">
              <a:defRPr sz="2000">
                <a:ln>
                  <a:solidFill>
                    <a:srgbClr val="002060"/>
                  </a:solidFill>
                </a:ln>
                <a:solidFill>
                  <a:srgbClr val="002060"/>
                </a:solidFill>
                <a:latin typeface="黑体" pitchFamily="2" charset="-122"/>
                <a:ea typeface="黑体" pitchFamily="2" charset="-122"/>
              </a:defRPr>
            </a:lvl1pPr>
          </a:lstStyle>
          <a:p>
            <a:r>
              <a:rPr lang="zh-CN" altLang="en-US" dirty="0" smtClean="0"/>
              <a:t>云中心</a:t>
            </a:r>
            <a:r>
              <a:rPr lang="zh-CN" altLang="en-US" dirty="0" smtClean="0"/>
              <a:t>可信架构</a:t>
            </a:r>
            <a:endParaRPr lang="zh-CN" altLang="en-US" dirty="0"/>
          </a:p>
        </p:txBody>
      </p:sp>
    </p:spTree>
    <p:extLst>
      <p:ext uri="{BB962C8B-B14F-4D97-AF65-F5344CB8AC3E}">
        <p14:creationId xmlns:p14="http://schemas.microsoft.com/office/powerpoint/2010/main" xmlns="" val="403398219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1" name="Rectangle 3"/>
          <p:cNvSpPr>
            <a:spLocks noChangeArrowheads="1"/>
          </p:cNvSpPr>
          <p:nvPr/>
        </p:nvSpPr>
        <p:spPr bwMode="auto">
          <a:xfrm>
            <a:off x="2028141" y="1531959"/>
            <a:ext cx="5901445" cy="5040313"/>
          </a:xfrm>
          <a:prstGeom prst="rect">
            <a:avLst/>
          </a:prstGeom>
          <a:noFill/>
          <a:ln w="9525">
            <a:noFill/>
            <a:miter lim="800000"/>
            <a:headEnd/>
            <a:tailEnd/>
          </a:ln>
        </p:spPr>
        <p:txBody>
          <a:bodyPr/>
          <a:lstStyle/>
          <a:p>
            <a:pPr marL="342900" lvl="2" indent="-342900">
              <a:lnSpc>
                <a:spcPct val="150000"/>
              </a:lnSpc>
              <a:spcBef>
                <a:spcPct val="15000"/>
              </a:spcBef>
              <a:buFont typeface="Wingdings" pitchFamily="2" charset="2"/>
              <a:buChar char="u"/>
              <a:defRPr/>
            </a:pPr>
            <a:r>
              <a:rPr lang="zh-CN" altLang="en-US" sz="3200" dirty="0" smtClean="0">
                <a:ln>
                  <a:solidFill>
                    <a:srgbClr val="002060"/>
                  </a:solidFill>
                </a:ln>
                <a:solidFill>
                  <a:srgbClr val="002060"/>
                </a:solidFill>
                <a:latin typeface="黑体" pitchFamily="2" charset="-122"/>
                <a:ea typeface="黑体" pitchFamily="2" charset="-122"/>
              </a:rPr>
              <a:t>虚拟平台的信任链传递</a:t>
            </a:r>
            <a:endParaRPr lang="en-US" altLang="zh-CN" sz="3200" dirty="0" smtClean="0">
              <a:ln>
                <a:solidFill>
                  <a:srgbClr val="002060"/>
                </a:solidFill>
              </a:ln>
              <a:solidFill>
                <a:srgbClr val="002060"/>
              </a:solidFill>
              <a:latin typeface="黑体" pitchFamily="2" charset="-122"/>
              <a:ea typeface="黑体" pitchFamily="2" charset="-122"/>
            </a:endParaRPr>
          </a:p>
          <a:p>
            <a:pPr marL="342900" lvl="2" indent="-342900">
              <a:lnSpc>
                <a:spcPct val="150000"/>
              </a:lnSpc>
              <a:spcBef>
                <a:spcPct val="15000"/>
              </a:spcBef>
              <a:buFont typeface="Wingdings" pitchFamily="2" charset="2"/>
              <a:buChar char="u"/>
              <a:defRPr/>
            </a:pPr>
            <a:endParaRPr lang="en-US" altLang="zh-CN" sz="1000" dirty="0" smtClean="0">
              <a:ln>
                <a:solidFill>
                  <a:srgbClr val="002060"/>
                </a:solidFill>
              </a:ln>
              <a:solidFill>
                <a:srgbClr val="002060"/>
              </a:solidFill>
              <a:latin typeface="黑体" pitchFamily="2" charset="-122"/>
              <a:ea typeface="黑体" pitchFamily="2" charset="-122"/>
            </a:endParaRPr>
          </a:p>
          <a:p>
            <a:pPr marL="342900" lvl="2" indent="-342900">
              <a:lnSpc>
                <a:spcPct val="150000"/>
              </a:lnSpc>
              <a:spcBef>
                <a:spcPct val="15000"/>
              </a:spcBef>
              <a:buFont typeface="Wingdings" pitchFamily="2" charset="2"/>
              <a:buChar char="u"/>
              <a:defRPr/>
            </a:pPr>
            <a:r>
              <a:rPr lang="zh-CN" altLang="en-US" sz="3200" dirty="0" smtClean="0">
                <a:ln>
                  <a:solidFill>
                    <a:srgbClr val="002060"/>
                  </a:solidFill>
                </a:ln>
                <a:solidFill>
                  <a:srgbClr val="002060"/>
                </a:solidFill>
                <a:latin typeface="黑体" pitchFamily="2" charset="-122"/>
                <a:ea typeface="黑体" pitchFamily="2" charset="-122"/>
              </a:rPr>
              <a:t>主动可信监控机制</a:t>
            </a:r>
            <a:endParaRPr lang="en-US" altLang="zh-CN" sz="3200" dirty="0" smtClean="0">
              <a:ln>
                <a:solidFill>
                  <a:srgbClr val="002060"/>
                </a:solidFill>
              </a:ln>
              <a:solidFill>
                <a:srgbClr val="002060"/>
              </a:solidFill>
              <a:latin typeface="黑体" pitchFamily="2" charset="-122"/>
              <a:ea typeface="黑体" pitchFamily="2" charset="-122"/>
            </a:endParaRPr>
          </a:p>
          <a:p>
            <a:pPr marL="342900" lvl="2" indent="-342900">
              <a:lnSpc>
                <a:spcPct val="150000"/>
              </a:lnSpc>
              <a:spcBef>
                <a:spcPct val="15000"/>
              </a:spcBef>
              <a:buFont typeface="Wingdings" pitchFamily="2" charset="2"/>
              <a:buChar char="u"/>
              <a:defRPr/>
            </a:pPr>
            <a:endParaRPr lang="en-US" altLang="zh-CN" sz="1000" dirty="0" smtClean="0">
              <a:ln>
                <a:solidFill>
                  <a:srgbClr val="002060"/>
                </a:solidFill>
              </a:ln>
              <a:solidFill>
                <a:srgbClr val="002060"/>
              </a:solidFill>
              <a:latin typeface="黑体" pitchFamily="2" charset="-122"/>
              <a:ea typeface="黑体" pitchFamily="2" charset="-122"/>
            </a:endParaRPr>
          </a:p>
          <a:p>
            <a:pPr marL="342900" lvl="2" indent="-342900">
              <a:lnSpc>
                <a:spcPct val="150000"/>
              </a:lnSpc>
              <a:spcBef>
                <a:spcPct val="15000"/>
              </a:spcBef>
              <a:buFont typeface="Wingdings" pitchFamily="2" charset="2"/>
              <a:buChar char="u"/>
              <a:defRPr/>
            </a:pPr>
            <a:r>
              <a:rPr lang="zh-CN" altLang="en-US" sz="3200" dirty="0" smtClean="0">
                <a:ln>
                  <a:solidFill>
                    <a:srgbClr val="002060"/>
                  </a:solidFill>
                </a:ln>
                <a:solidFill>
                  <a:srgbClr val="002060"/>
                </a:solidFill>
                <a:latin typeface="黑体" pitchFamily="2" charset="-122"/>
                <a:ea typeface="黑体" pitchFamily="2" charset="-122"/>
              </a:rPr>
              <a:t>可信隔离机制</a:t>
            </a:r>
            <a:endParaRPr lang="en-US" altLang="zh-CN" sz="3200" dirty="0" smtClean="0">
              <a:ln>
                <a:solidFill>
                  <a:srgbClr val="002060"/>
                </a:solidFill>
              </a:ln>
              <a:solidFill>
                <a:srgbClr val="002060"/>
              </a:solidFill>
              <a:latin typeface="黑体" pitchFamily="2" charset="-122"/>
              <a:ea typeface="黑体" pitchFamily="2" charset="-122"/>
            </a:endParaRPr>
          </a:p>
          <a:p>
            <a:pPr marL="342900" lvl="2" indent="-342900">
              <a:lnSpc>
                <a:spcPct val="150000"/>
              </a:lnSpc>
              <a:spcBef>
                <a:spcPct val="15000"/>
              </a:spcBef>
              <a:buFont typeface="Wingdings" pitchFamily="2" charset="2"/>
              <a:buChar char="u"/>
              <a:defRPr/>
            </a:pPr>
            <a:endParaRPr lang="en-US" altLang="zh-CN" sz="1000" dirty="0" smtClean="0">
              <a:ln>
                <a:solidFill>
                  <a:srgbClr val="002060"/>
                </a:solidFill>
              </a:ln>
              <a:solidFill>
                <a:srgbClr val="002060"/>
              </a:solidFill>
              <a:latin typeface="黑体" pitchFamily="2" charset="-122"/>
              <a:ea typeface="黑体" pitchFamily="2" charset="-122"/>
            </a:endParaRPr>
          </a:p>
          <a:p>
            <a:pPr marL="342900" lvl="2" indent="-342900">
              <a:lnSpc>
                <a:spcPct val="150000"/>
              </a:lnSpc>
              <a:spcBef>
                <a:spcPct val="15000"/>
              </a:spcBef>
              <a:buFont typeface="Wingdings" pitchFamily="2" charset="2"/>
              <a:buChar char="u"/>
              <a:defRPr/>
            </a:pPr>
            <a:r>
              <a:rPr lang="zh-CN" altLang="en-US" sz="3200" dirty="0" smtClean="0">
                <a:ln>
                  <a:solidFill>
                    <a:srgbClr val="002060"/>
                  </a:solidFill>
                </a:ln>
                <a:solidFill>
                  <a:srgbClr val="002060"/>
                </a:solidFill>
                <a:latin typeface="黑体" pitchFamily="2" charset="-122"/>
                <a:ea typeface="黑体" pitchFamily="2" charset="-122"/>
              </a:rPr>
              <a:t>可信接入机制</a:t>
            </a:r>
            <a:endParaRPr lang="zh-CN" altLang="zh-CN" sz="3200" dirty="0">
              <a:ln>
                <a:solidFill>
                  <a:srgbClr val="002060"/>
                </a:solidFill>
              </a:ln>
              <a:solidFill>
                <a:srgbClr val="002060"/>
              </a:solidFill>
              <a:latin typeface="黑体" pitchFamily="2" charset="-122"/>
              <a:ea typeface="黑体" pitchFamily="2" charset="-122"/>
            </a:endParaRPr>
          </a:p>
        </p:txBody>
      </p:sp>
      <p:sp>
        <p:nvSpPr>
          <p:cNvPr id="6"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b="1" dirty="0">
                <a:ln>
                  <a:solidFill>
                    <a:srgbClr val="C00000"/>
                  </a:solidFill>
                </a:ln>
                <a:solidFill>
                  <a:srgbClr val="C00000"/>
                </a:solidFill>
                <a:latin typeface="Times New Roman" pitchFamily="18" charset="0"/>
                <a:ea typeface="黑体" pitchFamily="2" charset="-122"/>
                <a:cs typeface="Times New Roman" pitchFamily="18" charset="0"/>
              </a:rPr>
              <a:t>可信云</a:t>
            </a:r>
            <a:r>
              <a:rPr lang="zh-CN" altLang="en-US" b="1" dirty="0" smtClean="0">
                <a:ln>
                  <a:solidFill>
                    <a:srgbClr val="C00000"/>
                  </a:solidFill>
                </a:ln>
                <a:solidFill>
                  <a:srgbClr val="C00000"/>
                </a:solidFill>
                <a:latin typeface="Times New Roman" pitchFamily="18" charset="0"/>
                <a:ea typeface="黑体" pitchFamily="2" charset="-122"/>
                <a:cs typeface="Times New Roman" pitchFamily="18" charset="0"/>
              </a:rPr>
              <a:t>架构的关键技术</a:t>
            </a:r>
            <a:endParaRPr lang="zh-CN" altLang="en-US" b="1" dirty="0">
              <a:ln>
                <a:solidFill>
                  <a:srgbClr val="C00000"/>
                </a:solidFill>
              </a:ln>
              <a:solidFill>
                <a:srgbClr val="C00000"/>
              </a:solidFill>
              <a:latin typeface="Times New Roman" pitchFamily="18" charset="0"/>
              <a:ea typeface="黑体" pitchFamily="2" charset="-122"/>
              <a:cs typeface="Times New Roman" pitchFamily="18" charset="0"/>
            </a:endParaRPr>
          </a:p>
        </p:txBody>
      </p:sp>
    </p:spTree>
    <p:extLst>
      <p:ext uri="{BB962C8B-B14F-4D97-AF65-F5344CB8AC3E}">
        <p14:creationId xmlns:p14="http://schemas.microsoft.com/office/powerpoint/2010/main" xmlns="" val="4288065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6851"/>
                                        </p:tgtEl>
                                        <p:attrNameLst>
                                          <p:attrName>style.visibility</p:attrName>
                                        </p:attrNameLst>
                                      </p:cBhvr>
                                      <p:to>
                                        <p:strVal val="visible"/>
                                      </p:to>
                                    </p:set>
                                    <p:animEffect transition="in" filter="wipe(down)">
                                      <p:cBhvr>
                                        <p:cTn id="7" dur="500"/>
                                        <p:tgtEl>
                                          <p:spTgt spid="206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0721" name="Object 1"/>
          <p:cNvGraphicFramePr>
            <a:graphicFrameLocks noChangeAspect="1"/>
          </p:cNvGraphicFramePr>
          <p:nvPr/>
        </p:nvGraphicFramePr>
        <p:xfrm>
          <a:off x="984783" y="1016732"/>
          <a:ext cx="7213067" cy="5147915"/>
        </p:xfrm>
        <a:graphic>
          <a:graphicData uri="http://schemas.openxmlformats.org/presentationml/2006/ole">
            <p:oleObj spid="_x0000_s35884" r:id="rId4" imgW="8176207" imgH="5829483" progId="">
              <p:embed/>
            </p:oleObj>
          </a:graphicData>
        </a:graphic>
      </p:graphicFrame>
      <p:sp>
        <p:nvSpPr>
          <p:cNvPr id="7" name="圆角矩形标注 6"/>
          <p:cNvSpPr/>
          <p:nvPr/>
        </p:nvSpPr>
        <p:spPr>
          <a:xfrm>
            <a:off x="359854" y="2132856"/>
            <a:ext cx="3744094" cy="1296144"/>
          </a:xfrm>
          <a:prstGeom prst="wedgeRoundRectCallout">
            <a:avLst>
              <a:gd name="adj1" fmla="val 58852"/>
              <a:gd name="adj2" fmla="val 120753"/>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通过从可信根出发的静态可信扩展过程，保证宿主机和虚拟机可信基础软件的可信性。</a:t>
            </a:r>
          </a:p>
        </p:txBody>
      </p:sp>
      <p:sp>
        <p:nvSpPr>
          <p:cNvPr id="6" name="Text Box 73"/>
          <p:cNvSpPr txBox="1">
            <a:spLocks noChangeArrowheads="1"/>
          </p:cNvSpPr>
          <p:nvPr/>
        </p:nvSpPr>
        <p:spPr bwMode="auto">
          <a:xfrm>
            <a:off x="251520" y="44450"/>
            <a:ext cx="9216826"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sz="2800" dirty="0"/>
              <a:t>可信云架构的</a:t>
            </a:r>
            <a:r>
              <a:rPr lang="zh-CN" altLang="en-US" sz="2800" dirty="0" smtClean="0"/>
              <a:t>核心技术</a:t>
            </a:r>
            <a:r>
              <a:rPr lang="en-US" altLang="zh-CN" sz="2800" dirty="0" smtClean="0"/>
              <a:t>--</a:t>
            </a:r>
            <a:r>
              <a:rPr lang="zh-CN" altLang="en-US" sz="2800" dirty="0"/>
              <a:t>虚拟平台的信任链传递</a:t>
            </a:r>
            <a:endParaRPr lang="en-US" altLang="zh-CN" sz="2800" dirty="0"/>
          </a:p>
        </p:txBody>
      </p:sp>
    </p:spTree>
    <p:extLst>
      <p:ext uri="{BB962C8B-B14F-4D97-AF65-F5344CB8AC3E}">
        <p14:creationId xmlns:p14="http://schemas.microsoft.com/office/powerpoint/2010/main" xmlns="" val="242574609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0721" name="Object 1"/>
          <p:cNvGraphicFramePr>
            <a:graphicFrameLocks noChangeAspect="1"/>
          </p:cNvGraphicFramePr>
          <p:nvPr/>
        </p:nvGraphicFramePr>
        <p:xfrm>
          <a:off x="984783" y="1016732"/>
          <a:ext cx="7213067" cy="5147915"/>
        </p:xfrm>
        <a:graphic>
          <a:graphicData uri="http://schemas.openxmlformats.org/presentationml/2006/ole">
            <p:oleObj spid="_x0000_s36907" r:id="rId4" imgW="8176207" imgH="5829483" progId="">
              <p:embed/>
            </p:oleObj>
          </a:graphicData>
        </a:graphic>
      </p:graphicFrame>
      <p:sp>
        <p:nvSpPr>
          <p:cNvPr id="7" name="圆角矩形标注 6"/>
          <p:cNvSpPr/>
          <p:nvPr/>
        </p:nvSpPr>
        <p:spPr>
          <a:xfrm>
            <a:off x="2195896" y="1844824"/>
            <a:ext cx="4176303" cy="1368152"/>
          </a:xfrm>
          <a:prstGeom prst="wedgeRoundRectCallout">
            <a:avLst>
              <a:gd name="adj1" fmla="val 58698"/>
              <a:gd name="adj2" fmla="val 146435"/>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通过可信硬件、宿主机安全机制、</a:t>
            </a:r>
            <a:r>
              <a:rPr lang="en-US" altLang="zh-CN" sz="2000" dirty="0">
                <a:ln>
                  <a:solidFill>
                    <a:srgbClr val="002060"/>
                  </a:solidFill>
                </a:ln>
                <a:solidFill>
                  <a:srgbClr val="002060"/>
                </a:solidFill>
                <a:latin typeface="黑体" pitchFamily="2" charset="-122"/>
                <a:ea typeface="黑体" pitchFamily="2" charset="-122"/>
              </a:rPr>
              <a:t>VMM</a:t>
            </a:r>
            <a:r>
              <a:rPr lang="zh-CN" altLang="en-US" sz="2000" dirty="0">
                <a:ln>
                  <a:solidFill>
                    <a:srgbClr val="002060"/>
                  </a:solidFill>
                </a:ln>
                <a:solidFill>
                  <a:srgbClr val="002060"/>
                </a:solidFill>
                <a:latin typeface="黑体" pitchFamily="2" charset="-122"/>
                <a:ea typeface="黑体" pitchFamily="2" charset="-122"/>
              </a:rPr>
              <a:t>安全机制到虚拟机安全机制的动态可信扩展过程，保障虚拟平台相关安全机制运行时的可信性。</a:t>
            </a:r>
          </a:p>
        </p:txBody>
      </p:sp>
      <p:sp>
        <p:nvSpPr>
          <p:cNvPr id="6" name="Text Box 73"/>
          <p:cNvSpPr txBox="1">
            <a:spLocks noChangeArrowheads="1"/>
          </p:cNvSpPr>
          <p:nvPr/>
        </p:nvSpPr>
        <p:spPr bwMode="auto">
          <a:xfrm>
            <a:off x="251520" y="44450"/>
            <a:ext cx="9216826"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32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sz="2800" dirty="0"/>
              <a:t>可信云架构的</a:t>
            </a:r>
            <a:r>
              <a:rPr lang="zh-CN" altLang="en-US" sz="2800" dirty="0" smtClean="0"/>
              <a:t>核心技术</a:t>
            </a:r>
            <a:r>
              <a:rPr lang="en-US" altLang="zh-CN" sz="2800" dirty="0" smtClean="0"/>
              <a:t>--</a:t>
            </a:r>
            <a:r>
              <a:rPr lang="zh-CN" altLang="en-US" sz="2800" dirty="0"/>
              <a:t>虚拟平台的信任链传递</a:t>
            </a:r>
            <a:endParaRPr lang="en-US" altLang="zh-CN" sz="2800" dirty="0"/>
          </a:p>
        </p:txBody>
      </p:sp>
    </p:spTree>
    <p:extLst>
      <p:ext uri="{BB962C8B-B14F-4D97-AF65-F5344CB8AC3E}">
        <p14:creationId xmlns:p14="http://schemas.microsoft.com/office/powerpoint/2010/main" xmlns="" val="287538181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7004" y="1160748"/>
            <a:ext cx="8149991" cy="5320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圆角矩形标注 6"/>
          <p:cNvSpPr/>
          <p:nvPr/>
        </p:nvSpPr>
        <p:spPr>
          <a:xfrm>
            <a:off x="1907703" y="2996952"/>
            <a:ext cx="4307371" cy="1789370"/>
          </a:xfrm>
          <a:prstGeom prst="wedgeRoundRectCallout">
            <a:avLst>
              <a:gd name="adj1" fmla="val -8811"/>
              <a:gd name="adj2" fmla="val -84702"/>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zh-CN" sz="2400" dirty="0">
                <a:ln>
                  <a:solidFill>
                    <a:srgbClr val="002060"/>
                  </a:solidFill>
                </a:ln>
                <a:solidFill>
                  <a:srgbClr val="002060"/>
                </a:solidFill>
                <a:latin typeface="黑体" pitchFamily="2" charset="-122"/>
                <a:ea typeface="黑体" pitchFamily="2" charset="-122"/>
              </a:rPr>
              <a:t>虚拟机迁移</a:t>
            </a:r>
            <a:r>
              <a:rPr lang="zh-CN" altLang="en-US" sz="2400" dirty="0">
                <a:ln>
                  <a:solidFill>
                    <a:srgbClr val="002060"/>
                  </a:solidFill>
                </a:ln>
                <a:solidFill>
                  <a:srgbClr val="002060"/>
                </a:solidFill>
                <a:latin typeface="黑体" pitchFamily="2" charset="-122"/>
                <a:ea typeface="黑体" pitchFamily="2" charset="-122"/>
              </a:rPr>
              <a:t>时</a:t>
            </a:r>
            <a:r>
              <a:rPr lang="zh-CN" altLang="zh-CN" sz="2400" dirty="0">
                <a:ln>
                  <a:solidFill>
                    <a:srgbClr val="002060"/>
                  </a:solidFill>
                </a:ln>
                <a:solidFill>
                  <a:srgbClr val="002060"/>
                </a:solidFill>
                <a:latin typeface="黑体" pitchFamily="2" charset="-122"/>
                <a:ea typeface="黑体" pitchFamily="2" charset="-122"/>
              </a:rPr>
              <a:t>，已建好的可信链随之迁移</a:t>
            </a:r>
            <a:r>
              <a:rPr lang="zh-CN" altLang="en-US" sz="2400" dirty="0">
                <a:ln>
                  <a:solidFill>
                    <a:srgbClr val="002060"/>
                  </a:solidFill>
                </a:ln>
                <a:solidFill>
                  <a:srgbClr val="002060"/>
                </a:solidFill>
                <a:latin typeface="黑体" pitchFamily="2" charset="-122"/>
                <a:ea typeface="黑体" pitchFamily="2" charset="-122"/>
              </a:rPr>
              <a:t>，</a:t>
            </a:r>
            <a:r>
              <a:rPr lang="zh-CN" altLang="zh-CN" sz="2400" dirty="0">
                <a:ln>
                  <a:solidFill>
                    <a:srgbClr val="002060"/>
                  </a:solidFill>
                </a:ln>
                <a:solidFill>
                  <a:srgbClr val="002060"/>
                </a:solidFill>
                <a:latin typeface="黑体" pitchFamily="2" charset="-122"/>
                <a:ea typeface="黑体" pitchFamily="2" charset="-122"/>
              </a:rPr>
              <a:t>通过宿主机的可信支撑软件进行，对虚拟机环境透明。</a:t>
            </a:r>
            <a:endParaRPr lang="zh-CN" altLang="en-US" sz="2400" dirty="0">
              <a:ln>
                <a:solidFill>
                  <a:srgbClr val="002060"/>
                </a:solidFill>
              </a:ln>
              <a:solidFill>
                <a:srgbClr val="002060"/>
              </a:solidFill>
              <a:latin typeface="黑体" pitchFamily="2" charset="-122"/>
              <a:ea typeface="黑体" pitchFamily="2" charset="-122"/>
            </a:endParaRPr>
          </a:p>
        </p:txBody>
      </p:sp>
      <p:sp>
        <p:nvSpPr>
          <p:cNvPr id="9" name="Text Box 73"/>
          <p:cNvSpPr txBox="1">
            <a:spLocks noChangeArrowheads="1"/>
          </p:cNvSpPr>
          <p:nvPr/>
        </p:nvSpPr>
        <p:spPr bwMode="auto">
          <a:xfrm>
            <a:off x="251520" y="44450"/>
            <a:ext cx="9216826"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dirty="0"/>
              <a:t>可信云架构的核心技术</a:t>
            </a:r>
            <a:r>
              <a:rPr lang="en-US" altLang="zh-CN" dirty="0"/>
              <a:t>--</a:t>
            </a:r>
            <a:r>
              <a:rPr lang="zh-CN" altLang="en-US" dirty="0"/>
              <a:t>虚拟平台的信任链传递</a:t>
            </a:r>
            <a:endParaRPr lang="en-US" altLang="zh-CN" dirty="0"/>
          </a:p>
        </p:txBody>
      </p:sp>
    </p:spTree>
    <p:extLst>
      <p:ext uri="{BB962C8B-B14F-4D97-AF65-F5344CB8AC3E}">
        <p14:creationId xmlns:p14="http://schemas.microsoft.com/office/powerpoint/2010/main" xmlns="" val="292948373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dirty="0"/>
              <a:t>可信云架构的</a:t>
            </a:r>
            <a:r>
              <a:rPr lang="zh-CN" altLang="en-US" dirty="0" smtClean="0"/>
              <a:t>核心技术</a:t>
            </a:r>
            <a:r>
              <a:rPr lang="en-US" altLang="zh-CN" dirty="0" smtClean="0"/>
              <a:t>--</a:t>
            </a:r>
            <a:r>
              <a:rPr lang="zh-CN" altLang="en-US" dirty="0"/>
              <a:t>主动可信监控机制</a:t>
            </a:r>
            <a:endParaRPr lang="en-US" altLang="zh-CN" dirty="0"/>
          </a:p>
        </p:txBody>
      </p:sp>
      <p:pic>
        <p:nvPicPr>
          <p:cNvPr id="2" name="图片 1"/>
          <p:cNvPicPr>
            <a:picLocks noChangeAspect="1"/>
          </p:cNvPicPr>
          <p:nvPr/>
        </p:nvPicPr>
        <p:blipFill>
          <a:blip r:embed="rId2" cstate="print"/>
          <a:stretch>
            <a:fillRect/>
          </a:stretch>
        </p:blipFill>
        <p:spPr>
          <a:xfrm>
            <a:off x="2192204" y="997824"/>
            <a:ext cx="4759591" cy="5347500"/>
          </a:xfrm>
          <a:prstGeom prst="rect">
            <a:avLst/>
          </a:prstGeom>
        </p:spPr>
      </p:pic>
    </p:spTree>
    <p:extLst>
      <p:ext uri="{BB962C8B-B14F-4D97-AF65-F5344CB8AC3E}">
        <p14:creationId xmlns:p14="http://schemas.microsoft.com/office/powerpoint/2010/main" xmlns="" val="40021376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stretch>
            <a:fillRect/>
          </a:stretch>
        </p:blipFill>
        <p:spPr>
          <a:xfrm>
            <a:off x="2192204" y="997824"/>
            <a:ext cx="4759591" cy="5347500"/>
          </a:xfrm>
          <a:prstGeom prst="rect">
            <a:avLst/>
          </a:prstGeom>
        </p:spPr>
      </p:pic>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圆角矩形标注 6"/>
          <p:cNvSpPr/>
          <p:nvPr/>
        </p:nvSpPr>
        <p:spPr>
          <a:xfrm>
            <a:off x="4535997" y="1196752"/>
            <a:ext cx="3204355" cy="1188132"/>
          </a:xfrm>
          <a:prstGeom prst="wedgeRoundRectCallout">
            <a:avLst>
              <a:gd name="adj1" fmla="val -71096"/>
              <a:gd name="adj2" fmla="val 57990"/>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可信控制机制在系统调用层以应用透明的方式监控系统应用运行环境的行为。</a:t>
            </a:r>
          </a:p>
        </p:txBody>
      </p:sp>
      <p:sp>
        <p:nvSpPr>
          <p:cNvPr id="9"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dirty="0"/>
              <a:t>可信云架构的</a:t>
            </a:r>
            <a:r>
              <a:rPr lang="zh-CN" altLang="en-US" dirty="0" smtClean="0"/>
              <a:t>核心技术</a:t>
            </a:r>
            <a:r>
              <a:rPr lang="en-US" altLang="zh-CN" dirty="0" smtClean="0"/>
              <a:t>--</a:t>
            </a:r>
            <a:r>
              <a:rPr lang="zh-CN" altLang="en-US" dirty="0"/>
              <a:t>主动可信监控机制</a:t>
            </a:r>
            <a:endParaRPr lang="en-US" altLang="zh-CN" dirty="0"/>
          </a:p>
        </p:txBody>
      </p:sp>
    </p:spTree>
    <p:extLst>
      <p:ext uri="{BB962C8B-B14F-4D97-AF65-F5344CB8AC3E}">
        <p14:creationId xmlns:p14="http://schemas.microsoft.com/office/powerpoint/2010/main" xmlns="" val="233844486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spcBef>
                <a:spcPct val="15000"/>
              </a:spcBef>
              <a:buNone/>
            </a:pPr>
            <a:r>
              <a:rPr lang="en-US" altLang="zh-CN" sz="2400" kern="1200" dirty="0">
                <a:ln>
                  <a:solidFill>
                    <a:srgbClr val="002060"/>
                  </a:solidFill>
                </a:ln>
                <a:solidFill>
                  <a:srgbClr val="002060"/>
                </a:solidFill>
                <a:latin typeface="黑体" pitchFamily="2" charset="-122"/>
                <a:ea typeface="黑体" pitchFamily="2" charset="-122"/>
              </a:rPr>
              <a:t>1</a:t>
            </a:r>
            <a:r>
              <a:rPr lang="zh-CN" altLang="en-US" sz="2400" kern="1200" dirty="0">
                <a:ln>
                  <a:solidFill>
                    <a:srgbClr val="002060"/>
                  </a:solidFill>
                </a:ln>
                <a:solidFill>
                  <a:srgbClr val="002060"/>
                </a:solidFill>
                <a:latin typeface="黑体" pitchFamily="2" charset="-122"/>
                <a:ea typeface="黑体" pitchFamily="2" charset="-122"/>
              </a:rPr>
              <a:t>、</a:t>
            </a:r>
            <a:r>
              <a:rPr lang="zh-CN" altLang="zh-CN" sz="2400" kern="1200" dirty="0">
                <a:ln>
                  <a:solidFill>
                    <a:srgbClr val="002060"/>
                  </a:solidFill>
                </a:ln>
                <a:solidFill>
                  <a:srgbClr val="002060"/>
                </a:solidFill>
                <a:latin typeface="黑体" pitchFamily="2" charset="-122"/>
                <a:ea typeface="黑体" pitchFamily="2" charset="-122"/>
              </a:rPr>
              <a:t>云服务不可信带来的</a:t>
            </a:r>
            <a:r>
              <a:rPr lang="zh-CN" altLang="en-US" sz="2400" kern="1200" dirty="0">
                <a:ln>
                  <a:solidFill>
                    <a:srgbClr val="002060"/>
                  </a:solidFill>
                </a:ln>
                <a:solidFill>
                  <a:srgbClr val="002060"/>
                </a:solidFill>
                <a:latin typeface="黑体" pitchFamily="2" charset="-122"/>
                <a:ea typeface="黑体" pitchFamily="2" charset="-122"/>
              </a:rPr>
              <a:t>信息</a:t>
            </a:r>
            <a:r>
              <a:rPr lang="zh-CN" altLang="zh-CN" sz="2400" kern="1200" dirty="0">
                <a:ln>
                  <a:solidFill>
                    <a:srgbClr val="002060"/>
                  </a:solidFill>
                </a:ln>
                <a:solidFill>
                  <a:srgbClr val="002060"/>
                </a:solidFill>
                <a:latin typeface="黑体" pitchFamily="2" charset="-122"/>
                <a:ea typeface="黑体" pitchFamily="2" charset="-122"/>
              </a:rPr>
              <a:t>安全风险</a:t>
            </a:r>
            <a:endParaRPr lang="en-US" altLang="zh-CN" sz="2400" kern="1200" dirty="0">
              <a:ln>
                <a:solidFill>
                  <a:srgbClr val="002060"/>
                </a:solidFill>
              </a:ln>
              <a:solidFill>
                <a:srgbClr val="002060"/>
              </a:solidFill>
              <a:latin typeface="黑体" pitchFamily="2" charset="-122"/>
              <a:ea typeface="黑体" pitchFamily="2" charset="-122"/>
            </a:endParaRPr>
          </a:p>
          <a:p>
            <a:pPr marL="400050" lvl="2" indent="0">
              <a:lnSpc>
                <a:spcPct val="150000"/>
              </a:lnSpc>
              <a:spcBef>
                <a:spcPct val="15000"/>
              </a:spcBef>
              <a:buNone/>
            </a:pPr>
            <a:r>
              <a:rPr lang="zh-CN" altLang="en-US" kern="1200" dirty="0">
                <a:ln>
                  <a:solidFill>
                    <a:srgbClr val="002060"/>
                  </a:solidFill>
                </a:ln>
                <a:solidFill>
                  <a:srgbClr val="002060"/>
                </a:solidFill>
                <a:latin typeface="黑体" pitchFamily="2" charset="-122"/>
                <a:ea typeface="黑体" pitchFamily="2" charset="-122"/>
                <a:cs typeface="+mn-cs"/>
              </a:rPr>
              <a:t>数据存储、使用、删除和重用阶段均存在安全问题</a:t>
            </a:r>
            <a:endParaRPr lang="zh-CN" altLang="zh-CN" kern="1200" dirty="0">
              <a:ln>
                <a:solidFill>
                  <a:srgbClr val="002060"/>
                </a:solidFill>
              </a:ln>
              <a:solidFill>
                <a:srgbClr val="002060"/>
              </a:solidFill>
              <a:latin typeface="黑体" pitchFamily="2" charset="-122"/>
              <a:ea typeface="黑体" pitchFamily="2" charset="-122"/>
              <a:cs typeface="+mn-cs"/>
            </a:endParaRPr>
          </a:p>
        </p:txBody>
      </p:sp>
      <p:grpSp>
        <p:nvGrpSpPr>
          <p:cNvPr id="4" name="组合 3"/>
          <p:cNvGrpSpPr/>
          <p:nvPr/>
        </p:nvGrpSpPr>
        <p:grpSpPr>
          <a:xfrm>
            <a:off x="1583668" y="3549744"/>
            <a:ext cx="5872335" cy="1393008"/>
            <a:chOff x="1822922" y="3044104"/>
            <a:chExt cx="5872335" cy="1393008"/>
          </a:xfrm>
        </p:grpSpPr>
        <p:grpSp>
          <p:nvGrpSpPr>
            <p:cNvPr id="5" name="组合 4"/>
            <p:cNvGrpSpPr/>
            <p:nvPr/>
          </p:nvGrpSpPr>
          <p:grpSpPr>
            <a:xfrm>
              <a:off x="2771800" y="3044104"/>
              <a:ext cx="4923457" cy="1247131"/>
              <a:chOff x="728663" y="3045965"/>
              <a:chExt cx="7732712" cy="3191347"/>
            </a:xfrm>
          </p:grpSpPr>
          <p:pic>
            <p:nvPicPr>
              <p:cNvPr id="8" name="Picture 6"/>
              <p:cNvPicPr>
                <a:picLocks noChangeAspect="1" noChangeArrowheads="1"/>
              </p:cNvPicPr>
              <p:nvPr/>
            </p:nvPicPr>
            <p:blipFill>
              <a:blip r:embed="rId2" cstate="print"/>
              <a:srcRect/>
              <a:stretch>
                <a:fillRect/>
              </a:stretch>
            </p:blipFill>
            <p:spPr bwMode="auto">
              <a:xfrm>
                <a:off x="1979613" y="3052787"/>
                <a:ext cx="4978400" cy="3184525"/>
              </a:xfrm>
              <a:prstGeom prst="rect">
                <a:avLst/>
              </a:prstGeom>
              <a:noFill/>
              <a:ln w="9525">
                <a:noFill/>
                <a:miter lim="800000"/>
                <a:headEnd/>
                <a:tailEnd/>
              </a:ln>
            </p:spPr>
          </p:pic>
          <p:sp>
            <p:nvSpPr>
              <p:cNvPr id="9" name="AutoShape 52"/>
              <p:cNvSpPr>
                <a:spLocks noChangeArrowheads="1"/>
              </p:cNvSpPr>
              <p:nvPr/>
            </p:nvSpPr>
            <p:spPr bwMode="auto">
              <a:xfrm>
                <a:off x="4002088" y="4801740"/>
                <a:ext cx="1092200" cy="889000"/>
              </a:xfrm>
              <a:prstGeom prst="can">
                <a:avLst>
                  <a:gd name="adj" fmla="val 25000"/>
                </a:avLst>
              </a:prstGeom>
              <a:gradFill rotWithShape="1">
                <a:gsLst>
                  <a:gs pos="0">
                    <a:srgbClr val="9A9B9D"/>
                  </a:gs>
                  <a:gs pos="51000">
                    <a:schemeClr val="bg1"/>
                  </a:gs>
                  <a:gs pos="100000">
                    <a:srgbClr val="9A9B9D"/>
                  </a:gs>
                </a:gsLst>
                <a:lin ang="0" scaled="1"/>
              </a:gradFill>
              <a:ln w="9525">
                <a:solidFill>
                  <a:srgbClr val="FFFFFF"/>
                </a:solidFill>
                <a:round/>
                <a:headEnd/>
                <a:tailEnd/>
              </a:ln>
              <a:effectLst>
                <a:outerShdw rotWithShape="0">
                  <a:srgbClr val="808080">
                    <a:alpha val="42998"/>
                  </a:srgbClr>
                </a:outerShdw>
              </a:effectLst>
            </p:spPr>
            <p:txBody>
              <a:bodyPr wrap="none" anchor="ctr"/>
              <a:lstStyle/>
              <a:p>
                <a:pPr>
                  <a:spcBef>
                    <a:spcPct val="0"/>
                  </a:spcBef>
                  <a:buClrTx/>
                  <a:buSzTx/>
                  <a:buFontTx/>
                  <a:buNone/>
                  <a:defRPr/>
                </a:pPr>
                <a:r>
                  <a:rPr lang="en-US" sz="1400" dirty="0">
                    <a:solidFill>
                      <a:srgbClr val="C00000"/>
                    </a:solidFill>
                    <a:latin typeface="Arial" charset="0"/>
                    <a:ea typeface="+mn-ea"/>
                    <a:cs typeface="Arial" charset="0"/>
                  </a:rPr>
                  <a:t>10010011</a:t>
                </a:r>
              </a:p>
              <a:p>
                <a:pPr>
                  <a:spcBef>
                    <a:spcPct val="0"/>
                  </a:spcBef>
                  <a:buClrTx/>
                  <a:buSzTx/>
                  <a:buFontTx/>
                  <a:buNone/>
                  <a:defRPr/>
                </a:pPr>
                <a:r>
                  <a:rPr lang="en-US" sz="1400" dirty="0">
                    <a:solidFill>
                      <a:srgbClr val="C00000"/>
                    </a:solidFill>
                    <a:latin typeface="Arial" charset="0"/>
                    <a:ea typeface="+mn-ea"/>
                    <a:cs typeface="Arial" charset="0"/>
                  </a:rPr>
                  <a:t>01101100</a:t>
                </a:r>
              </a:p>
            </p:txBody>
          </p:sp>
          <p:grpSp>
            <p:nvGrpSpPr>
              <p:cNvPr id="10" name="Group 23"/>
              <p:cNvGrpSpPr>
                <a:grpSpLocks/>
              </p:cNvGrpSpPr>
              <p:nvPr/>
            </p:nvGrpSpPr>
            <p:grpSpPr bwMode="auto">
              <a:xfrm>
                <a:off x="728663" y="4887465"/>
                <a:ext cx="2928937" cy="782638"/>
                <a:chOff x="728870" y="3907948"/>
                <a:chExt cx="2928731" cy="783327"/>
              </a:xfrm>
            </p:grpSpPr>
            <p:pic>
              <p:nvPicPr>
                <p:cNvPr id="17" name="Picture 6"/>
                <p:cNvPicPr>
                  <a:picLocks noChangeAspect="1" noChangeArrowheads="1"/>
                </p:cNvPicPr>
                <p:nvPr/>
              </p:nvPicPr>
              <p:blipFill>
                <a:blip r:embed="rId3" cstate="print"/>
                <a:srcRect/>
                <a:stretch>
                  <a:fillRect/>
                </a:stretch>
              </p:blipFill>
              <p:spPr bwMode="auto">
                <a:xfrm rot="6670248">
                  <a:off x="2829858" y="3863533"/>
                  <a:ext cx="783327" cy="872158"/>
                </a:xfrm>
                <a:prstGeom prst="rect">
                  <a:avLst/>
                </a:prstGeom>
                <a:noFill/>
                <a:ln w="9525">
                  <a:noFill/>
                  <a:miter lim="800000"/>
                  <a:headEnd/>
                  <a:tailEnd/>
                </a:ln>
              </p:spPr>
            </p:pic>
            <p:sp>
              <p:nvSpPr>
                <p:cNvPr id="18" name="Rounded Rectangle 25"/>
                <p:cNvSpPr>
                  <a:spLocks noChangeArrowheads="1"/>
                </p:cNvSpPr>
                <p:nvPr/>
              </p:nvSpPr>
              <p:spPr bwMode="auto">
                <a:xfrm>
                  <a:off x="728870" y="4227443"/>
                  <a:ext cx="2173356" cy="106018"/>
                </a:xfrm>
                <a:prstGeom prst="roundRect">
                  <a:avLst>
                    <a:gd name="adj" fmla="val 16667"/>
                  </a:avLst>
                </a:prstGeom>
                <a:solidFill>
                  <a:srgbClr val="FF5050"/>
                </a:solidFill>
                <a:ln w="6350">
                  <a:noFill/>
                  <a:round/>
                  <a:headEnd/>
                  <a:tailEnd/>
                </a:ln>
              </p:spPr>
              <p:txBody>
                <a:bodyPr anchor="ctr"/>
                <a:lstStyle/>
                <a:p>
                  <a:pPr algn="ctr">
                    <a:spcBef>
                      <a:spcPct val="0"/>
                    </a:spcBef>
                    <a:buClrTx/>
                    <a:buSzTx/>
                    <a:buFontTx/>
                    <a:buNone/>
                  </a:pPr>
                  <a:endParaRPr lang="zh-TW" altLang="zh-TW" sz="1600">
                    <a:latin typeface="Arial" pitchFamily="34" charset="0"/>
                    <a:ea typeface="宋体" pitchFamily="2" charset="-122"/>
                  </a:endParaRPr>
                </a:p>
              </p:txBody>
            </p:sp>
          </p:grpSp>
          <p:grpSp>
            <p:nvGrpSpPr>
              <p:cNvPr id="11" name="Group 26"/>
              <p:cNvGrpSpPr>
                <a:grpSpLocks/>
              </p:cNvGrpSpPr>
              <p:nvPr/>
            </p:nvGrpSpPr>
            <p:grpSpPr bwMode="auto">
              <a:xfrm flipH="1">
                <a:off x="5532438" y="4885878"/>
                <a:ext cx="2928937" cy="784225"/>
                <a:chOff x="728870" y="3907948"/>
                <a:chExt cx="2928731" cy="783327"/>
              </a:xfrm>
            </p:grpSpPr>
            <p:pic>
              <p:nvPicPr>
                <p:cNvPr id="15" name="Picture 6"/>
                <p:cNvPicPr>
                  <a:picLocks noChangeAspect="1" noChangeArrowheads="1"/>
                </p:cNvPicPr>
                <p:nvPr/>
              </p:nvPicPr>
              <p:blipFill>
                <a:blip r:embed="rId3" cstate="print">
                  <a:grayscl/>
                </a:blip>
                <a:srcRect/>
                <a:stretch>
                  <a:fillRect/>
                </a:stretch>
              </p:blipFill>
              <p:spPr bwMode="auto">
                <a:xfrm rot="6670248">
                  <a:off x="2829858" y="3863533"/>
                  <a:ext cx="783327" cy="872158"/>
                </a:xfrm>
                <a:prstGeom prst="rect">
                  <a:avLst/>
                </a:prstGeom>
                <a:noFill/>
                <a:ln w="9525">
                  <a:noFill/>
                  <a:miter lim="800000"/>
                  <a:headEnd/>
                  <a:tailEnd/>
                </a:ln>
              </p:spPr>
            </p:pic>
            <p:sp>
              <p:nvSpPr>
                <p:cNvPr id="16" name="Rounded Rectangle 28"/>
                <p:cNvSpPr/>
                <p:nvPr/>
              </p:nvSpPr>
              <p:spPr bwMode="auto">
                <a:xfrm>
                  <a:off x="728870" y="4226670"/>
                  <a:ext cx="2173134" cy="106241"/>
                </a:xfrm>
                <a:prstGeom prst="roundRect">
                  <a:avLst/>
                </a:prstGeom>
                <a:solidFill>
                  <a:schemeClr val="tx1">
                    <a:lumMod val="75000"/>
                  </a:schemeClr>
                </a:solidFill>
                <a:ln w="6350" cap="flat" cmpd="sng" algn="ctr">
                  <a:noFill/>
                  <a:prstDash val="solid"/>
                  <a:round/>
                  <a:headEnd type="none" w="med" len="med"/>
                  <a:tailEnd type="none" w="med" len="med"/>
                </a:ln>
                <a:effectLst/>
              </p:spPr>
              <p:txBody>
                <a:bodyPr anchor="ctr"/>
                <a:lstStyle/>
                <a:p>
                  <a:pPr algn="ctr">
                    <a:spcBef>
                      <a:spcPct val="0"/>
                    </a:spcBef>
                    <a:buClrTx/>
                    <a:buSzTx/>
                    <a:buFontTx/>
                    <a:buNone/>
                    <a:defRPr/>
                  </a:pPr>
                  <a:endParaRPr lang="zh-TW" altLang="zh-TW" sz="1600">
                    <a:latin typeface="Arial" pitchFamily="34" charset="0"/>
                    <a:ea typeface="+mn-ea"/>
                    <a:cs typeface="Arial" pitchFamily="34" charset="0"/>
                  </a:endParaRPr>
                </a:p>
              </p:txBody>
            </p:sp>
          </p:grpSp>
          <p:grpSp>
            <p:nvGrpSpPr>
              <p:cNvPr id="12" name="Group 29"/>
              <p:cNvGrpSpPr>
                <a:grpSpLocks/>
              </p:cNvGrpSpPr>
              <p:nvPr/>
            </p:nvGrpSpPr>
            <p:grpSpPr bwMode="auto">
              <a:xfrm rot="5400000" flipV="1">
                <a:off x="3813175" y="3433315"/>
                <a:ext cx="1557338" cy="782638"/>
                <a:chOff x="2099752" y="3907948"/>
                <a:chExt cx="1557849" cy="783327"/>
              </a:xfrm>
            </p:grpSpPr>
            <p:pic>
              <p:nvPicPr>
                <p:cNvPr id="13" name="Picture 6"/>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6670248">
                  <a:off x="2829858" y="3863533"/>
                  <a:ext cx="783327" cy="872158"/>
                </a:xfrm>
                <a:prstGeom prst="rect">
                  <a:avLst/>
                </a:prstGeom>
                <a:noFill/>
                <a:ln w="9525">
                  <a:noFill/>
                  <a:miter lim="800000"/>
                  <a:headEnd/>
                  <a:tailEnd/>
                </a:ln>
              </p:spPr>
            </p:pic>
            <p:sp>
              <p:nvSpPr>
                <p:cNvPr id="14" name="Rounded Rectangle 31"/>
                <p:cNvSpPr>
                  <a:spLocks noChangeArrowheads="1"/>
                </p:cNvSpPr>
                <p:nvPr/>
              </p:nvSpPr>
              <p:spPr bwMode="auto">
                <a:xfrm>
                  <a:off x="2099752" y="4227443"/>
                  <a:ext cx="802474" cy="125177"/>
                </a:xfrm>
                <a:prstGeom prst="roundRect">
                  <a:avLst>
                    <a:gd name="adj" fmla="val 16667"/>
                  </a:avLst>
                </a:prstGeom>
                <a:solidFill>
                  <a:srgbClr val="5091CD"/>
                </a:solidFill>
                <a:ln w="6350">
                  <a:noFill/>
                  <a:round/>
                  <a:headEnd/>
                  <a:tailEnd/>
                </a:ln>
              </p:spPr>
              <p:txBody>
                <a:bodyPr anchor="ctr"/>
                <a:lstStyle/>
                <a:p>
                  <a:pPr algn="ctr">
                    <a:spcBef>
                      <a:spcPct val="0"/>
                    </a:spcBef>
                    <a:buClrTx/>
                    <a:buSzTx/>
                    <a:buFontTx/>
                    <a:buNone/>
                  </a:pPr>
                  <a:endParaRPr lang="zh-TW" altLang="zh-TW" sz="1600">
                    <a:latin typeface="Arial" pitchFamily="34" charset="0"/>
                    <a:ea typeface="宋体" pitchFamily="2" charset="-122"/>
                  </a:endParaRPr>
                </a:p>
              </p:txBody>
            </p:sp>
          </p:grpSp>
        </p:grpSp>
        <p:pic>
          <p:nvPicPr>
            <p:cNvPr id="6" name="Picture 210" descr="ICON_Person_Q308"/>
            <p:cNvPicPr>
              <a:picLocks noChangeAspect="1" noChangeArrowheads="1"/>
            </p:cNvPicPr>
            <p:nvPr/>
          </p:nvPicPr>
          <p:blipFill>
            <a:blip r:embed="rId4" cstate="print"/>
            <a:srcRect/>
            <a:stretch>
              <a:fillRect/>
            </a:stretch>
          </p:blipFill>
          <p:spPr bwMode="auto">
            <a:xfrm>
              <a:off x="1822922" y="3067099"/>
              <a:ext cx="804862" cy="1370013"/>
            </a:xfrm>
            <a:prstGeom prst="rect">
              <a:avLst/>
            </a:prstGeom>
            <a:noFill/>
            <a:ln w="9525">
              <a:noFill/>
              <a:miter lim="800000"/>
              <a:headEnd/>
              <a:tailEnd/>
            </a:ln>
          </p:spPr>
        </p:pic>
        <p:sp>
          <p:nvSpPr>
            <p:cNvPr id="7" name="矩形 6"/>
            <p:cNvSpPr/>
            <p:nvPr/>
          </p:nvSpPr>
          <p:spPr bwMode="auto">
            <a:xfrm>
              <a:off x="2483768" y="3283123"/>
              <a:ext cx="1080120" cy="50405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zh-CN" altLang="en-US" sz="2400" dirty="0">
                  <a:ln>
                    <a:solidFill>
                      <a:srgbClr val="002060"/>
                    </a:solidFill>
                  </a:ln>
                  <a:solidFill>
                    <a:srgbClr val="002060"/>
                  </a:solidFill>
                  <a:latin typeface="黑体" pitchFamily="2" charset="-122"/>
                  <a:ea typeface="黑体" pitchFamily="2" charset="-122"/>
                </a:rPr>
                <a:t>管理员</a:t>
              </a:r>
            </a:p>
          </p:txBody>
        </p:sp>
      </p:grpSp>
      <p:sp>
        <p:nvSpPr>
          <p:cNvPr id="19" name="标题 1"/>
          <p:cNvSpPr>
            <a:spLocks noGrp="1"/>
          </p:cNvSpPr>
          <p:nvPr>
            <p:ph type="title"/>
          </p:nvPr>
        </p:nvSpPr>
        <p:spPr>
          <a:xfrm>
            <a:off x="899592" y="0"/>
            <a:ext cx="3528392" cy="899593"/>
          </a:xfrm>
        </p:spPr>
        <p:txBody>
          <a:bodyPr/>
          <a:lstStyle/>
          <a:p>
            <a:pPr algn="l"/>
            <a:r>
              <a:rPr lang="zh-CN" altLang="zh-CN" sz="2800" b="1" kern="1200" dirty="0">
                <a:ln>
                  <a:solidFill>
                    <a:srgbClr val="C00000"/>
                  </a:solidFill>
                </a:ln>
                <a:solidFill>
                  <a:srgbClr val="C00000"/>
                </a:solidFill>
                <a:latin typeface="Times New Roman" pitchFamily="18" charset="0"/>
                <a:ea typeface="黑体" pitchFamily="2" charset="-122"/>
                <a:cs typeface="Times New Roman" pitchFamily="18" charset="0"/>
              </a:rPr>
              <a:t>云计算</a:t>
            </a:r>
            <a:r>
              <a:rPr lang="zh-CN" altLang="en-US" sz="2800" b="1" kern="1200" dirty="0">
                <a:ln>
                  <a:solidFill>
                    <a:srgbClr val="C00000"/>
                  </a:solidFill>
                </a:ln>
                <a:solidFill>
                  <a:srgbClr val="C00000"/>
                </a:solidFill>
                <a:latin typeface="Times New Roman" pitchFamily="18" charset="0"/>
                <a:ea typeface="黑体" pitchFamily="2" charset="-122"/>
                <a:cs typeface="Times New Roman" pitchFamily="18" charset="0"/>
              </a:rPr>
              <a:t>主要安全风险</a:t>
            </a:r>
          </a:p>
        </p:txBody>
      </p:sp>
    </p:spTree>
    <p:extLst>
      <p:ext uri="{BB962C8B-B14F-4D97-AF65-F5344CB8AC3E}">
        <p14:creationId xmlns:p14="http://schemas.microsoft.com/office/powerpoint/2010/main" xmlns="" val="2557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stretch>
            <a:fillRect/>
          </a:stretch>
        </p:blipFill>
        <p:spPr>
          <a:xfrm>
            <a:off x="2192204" y="997824"/>
            <a:ext cx="4759591" cy="5347500"/>
          </a:xfrm>
          <a:prstGeom prst="rect">
            <a:avLst/>
          </a:prstGeom>
        </p:spPr>
      </p:pic>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圆角矩形标注 6"/>
          <p:cNvSpPr/>
          <p:nvPr/>
        </p:nvSpPr>
        <p:spPr>
          <a:xfrm>
            <a:off x="4752020" y="3933056"/>
            <a:ext cx="3204355" cy="1476164"/>
          </a:xfrm>
          <a:prstGeom prst="wedgeRoundRectCallout">
            <a:avLst>
              <a:gd name="adj1" fmla="val -72110"/>
              <a:gd name="adj2" fmla="val -15665"/>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可信度量机制将可信控制机制获得的监控信息与可信基准库比对，确定系统可信程度</a:t>
            </a:r>
          </a:p>
        </p:txBody>
      </p:sp>
      <p:sp>
        <p:nvSpPr>
          <p:cNvPr id="9"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dirty="0"/>
              <a:t>可信云架构的</a:t>
            </a:r>
            <a:r>
              <a:rPr lang="zh-CN" altLang="en-US" dirty="0" smtClean="0"/>
              <a:t>核心技术</a:t>
            </a:r>
            <a:r>
              <a:rPr lang="en-US" altLang="zh-CN" dirty="0" smtClean="0"/>
              <a:t>--</a:t>
            </a:r>
            <a:r>
              <a:rPr lang="zh-CN" altLang="en-US" dirty="0"/>
              <a:t>主动可信监控机制</a:t>
            </a:r>
            <a:endParaRPr lang="en-US" altLang="zh-CN" dirty="0"/>
          </a:p>
        </p:txBody>
      </p:sp>
    </p:spTree>
    <p:extLst>
      <p:ext uri="{BB962C8B-B14F-4D97-AF65-F5344CB8AC3E}">
        <p14:creationId xmlns:p14="http://schemas.microsoft.com/office/powerpoint/2010/main" xmlns="" val="329027833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stretch>
            <a:fillRect/>
          </a:stretch>
        </p:blipFill>
        <p:spPr>
          <a:xfrm>
            <a:off x="2192204" y="997824"/>
            <a:ext cx="4759591" cy="5347500"/>
          </a:xfrm>
          <a:prstGeom prst="rect">
            <a:avLst/>
          </a:prstGeom>
        </p:spPr>
      </p:pic>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圆角矩形标注 6"/>
          <p:cNvSpPr/>
          <p:nvPr/>
        </p:nvSpPr>
        <p:spPr>
          <a:xfrm>
            <a:off x="4585870" y="3248980"/>
            <a:ext cx="3204355" cy="1080120"/>
          </a:xfrm>
          <a:prstGeom prst="wedgeRoundRectCallout">
            <a:avLst>
              <a:gd name="adj1" fmla="val -74910"/>
              <a:gd name="adj2" fmla="val -12004"/>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可信决策机制根据系统可信程度调度安全机制，实施安全应对措施。</a:t>
            </a:r>
          </a:p>
        </p:txBody>
      </p:sp>
      <p:sp>
        <p:nvSpPr>
          <p:cNvPr id="9"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dirty="0"/>
              <a:t>可信云架构的</a:t>
            </a:r>
            <a:r>
              <a:rPr lang="zh-CN" altLang="en-US" dirty="0" smtClean="0"/>
              <a:t>核心技术</a:t>
            </a:r>
            <a:r>
              <a:rPr lang="en-US" altLang="zh-CN" dirty="0" smtClean="0"/>
              <a:t>--</a:t>
            </a:r>
            <a:r>
              <a:rPr lang="zh-CN" altLang="en-US" dirty="0"/>
              <a:t>主动可信监控机制</a:t>
            </a:r>
            <a:endParaRPr lang="en-US" altLang="zh-CN" dirty="0"/>
          </a:p>
        </p:txBody>
      </p:sp>
    </p:spTree>
    <p:extLst>
      <p:ext uri="{BB962C8B-B14F-4D97-AF65-F5344CB8AC3E}">
        <p14:creationId xmlns:p14="http://schemas.microsoft.com/office/powerpoint/2010/main" xmlns="" val="376504776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9" name="对象 48"/>
          <p:cNvGraphicFramePr>
            <a:graphicFrameLocks noChangeAspect="1"/>
          </p:cNvGraphicFramePr>
          <p:nvPr/>
        </p:nvGraphicFramePr>
        <p:xfrm>
          <a:off x="935596" y="764704"/>
          <a:ext cx="6300700" cy="5577122"/>
        </p:xfrm>
        <a:graphic>
          <a:graphicData uri="http://schemas.openxmlformats.org/presentationml/2006/ole">
            <p:oleObj spid="_x0000_s57357" name="BMP 图像" r:id="rId3" imgW="5390476" imgH="4772691" progId="PBrush">
              <p:embed/>
            </p:oleObj>
          </a:graphicData>
        </a:graphic>
      </p:graphicFrame>
      <p:sp>
        <p:nvSpPr>
          <p:cNvPr id="6"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dirty="0"/>
              <a:t>可信云架构的</a:t>
            </a:r>
            <a:r>
              <a:rPr lang="zh-CN" altLang="en-US" dirty="0" smtClean="0"/>
              <a:t>核心技术</a:t>
            </a:r>
            <a:r>
              <a:rPr lang="en-US" altLang="zh-CN" dirty="0" smtClean="0"/>
              <a:t>--</a:t>
            </a:r>
            <a:r>
              <a:rPr lang="zh-CN" altLang="en-US" dirty="0"/>
              <a:t>可信隔离机制</a:t>
            </a:r>
            <a:endParaRPr lang="en-US" altLang="zh-CN" dirty="0"/>
          </a:p>
        </p:txBody>
      </p:sp>
    </p:spTree>
    <p:extLst>
      <p:ext uri="{BB962C8B-B14F-4D97-AF65-F5344CB8AC3E}">
        <p14:creationId xmlns:p14="http://schemas.microsoft.com/office/powerpoint/2010/main" xmlns="" val="34660419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9" name="对象 48"/>
          <p:cNvGraphicFramePr>
            <a:graphicFrameLocks noChangeAspect="1"/>
          </p:cNvGraphicFramePr>
          <p:nvPr/>
        </p:nvGraphicFramePr>
        <p:xfrm>
          <a:off x="935596" y="764704"/>
          <a:ext cx="6300700" cy="5577122"/>
        </p:xfrm>
        <a:graphic>
          <a:graphicData uri="http://schemas.openxmlformats.org/presentationml/2006/ole">
            <p:oleObj spid="_x0000_s58381" name="BMP 图像" r:id="rId3" imgW="5390476" imgH="4772691" progId="PBrush">
              <p:embed/>
            </p:oleObj>
          </a:graphicData>
        </a:graphic>
      </p:graphicFrame>
      <p:sp>
        <p:nvSpPr>
          <p:cNvPr id="6" name="圆角矩形标注 5"/>
          <p:cNvSpPr/>
          <p:nvPr/>
        </p:nvSpPr>
        <p:spPr>
          <a:xfrm>
            <a:off x="2838450" y="980728"/>
            <a:ext cx="4289834" cy="1476164"/>
          </a:xfrm>
          <a:prstGeom prst="wedgeRoundRectCallout">
            <a:avLst>
              <a:gd name="adj1" fmla="val -62708"/>
              <a:gd name="adj2" fmla="val 67035"/>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宿主机可信支撑机制建立虚拟可信根和虚拟机的一对一绑定关系，以支持基于可信计算对虚拟机状态进行定制化的可信检查。</a:t>
            </a:r>
          </a:p>
        </p:txBody>
      </p:sp>
      <p:sp>
        <p:nvSpPr>
          <p:cNvPr id="7"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dirty="0"/>
              <a:t>可信云架构的</a:t>
            </a:r>
            <a:r>
              <a:rPr lang="zh-CN" altLang="en-US" dirty="0" smtClean="0"/>
              <a:t>核心技术</a:t>
            </a:r>
            <a:r>
              <a:rPr lang="en-US" altLang="zh-CN" dirty="0" smtClean="0"/>
              <a:t>--</a:t>
            </a:r>
            <a:r>
              <a:rPr lang="zh-CN" altLang="en-US" dirty="0"/>
              <a:t>可信隔离机制</a:t>
            </a:r>
            <a:endParaRPr lang="en-US" altLang="zh-CN" dirty="0"/>
          </a:p>
        </p:txBody>
      </p:sp>
    </p:spTree>
    <p:extLst>
      <p:ext uri="{BB962C8B-B14F-4D97-AF65-F5344CB8AC3E}">
        <p14:creationId xmlns:p14="http://schemas.microsoft.com/office/powerpoint/2010/main" xmlns="" val="18717777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9" name="对象 48"/>
          <p:cNvGraphicFramePr>
            <a:graphicFrameLocks noChangeAspect="1"/>
          </p:cNvGraphicFramePr>
          <p:nvPr/>
        </p:nvGraphicFramePr>
        <p:xfrm>
          <a:off x="935596" y="764704"/>
          <a:ext cx="6300700" cy="5577122"/>
        </p:xfrm>
        <a:graphic>
          <a:graphicData uri="http://schemas.openxmlformats.org/presentationml/2006/ole">
            <p:oleObj spid="_x0000_s59405" name="BMP 图像" r:id="rId3" imgW="5390476" imgH="4772691" progId="PBrush">
              <p:embed/>
            </p:oleObj>
          </a:graphicData>
        </a:graphic>
      </p:graphicFrame>
      <p:sp>
        <p:nvSpPr>
          <p:cNvPr id="6" name="圆角矩形标注 5"/>
          <p:cNvSpPr/>
          <p:nvPr/>
        </p:nvSpPr>
        <p:spPr>
          <a:xfrm>
            <a:off x="3527884" y="2420888"/>
            <a:ext cx="3708412" cy="1980220"/>
          </a:xfrm>
          <a:prstGeom prst="wedgeRoundRectCallout">
            <a:avLst>
              <a:gd name="adj1" fmla="val -79337"/>
              <a:gd name="adj2" fmla="val 23149"/>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eaLnBrk="1" hangingPunct="1"/>
            <a:r>
              <a:rPr lang="zh-CN" altLang="en-US" sz="2000" dirty="0">
                <a:ln>
                  <a:solidFill>
                    <a:srgbClr val="002060"/>
                  </a:solidFill>
                </a:ln>
                <a:solidFill>
                  <a:srgbClr val="002060"/>
                </a:solidFill>
                <a:latin typeface="黑体" pitchFamily="2" charset="-122"/>
                <a:ea typeface="黑体" pitchFamily="2" charset="-122"/>
              </a:rPr>
              <a:t>宿主机可信支撑机制为每个虚拟可信根维护一份无敏感信息的可信</a:t>
            </a:r>
            <a:r>
              <a:rPr lang="zh-CN" altLang="en-US" sz="2000" dirty="0" smtClean="0">
                <a:ln>
                  <a:solidFill>
                    <a:srgbClr val="002060"/>
                  </a:solidFill>
                </a:ln>
                <a:solidFill>
                  <a:srgbClr val="002060"/>
                </a:solidFill>
                <a:latin typeface="黑体" pitchFamily="2" charset="-122"/>
                <a:ea typeface="黑体" pitchFamily="2" charset="-122"/>
              </a:rPr>
              <a:t>上下文（映射），</a:t>
            </a:r>
            <a:r>
              <a:rPr lang="zh-CN" altLang="en-US" sz="2000" dirty="0">
                <a:ln>
                  <a:solidFill>
                    <a:srgbClr val="002060"/>
                  </a:solidFill>
                </a:ln>
                <a:solidFill>
                  <a:srgbClr val="002060"/>
                </a:solidFill>
                <a:latin typeface="黑体" pitchFamily="2" charset="-122"/>
                <a:ea typeface="黑体" pitchFamily="2" charset="-122"/>
              </a:rPr>
              <a:t>并依托物理可信根的可信存储功能，确保可信上下文由相关虚拟机独享。</a:t>
            </a:r>
          </a:p>
        </p:txBody>
      </p:sp>
      <p:sp>
        <p:nvSpPr>
          <p:cNvPr id="7"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dirty="0"/>
              <a:t>可信云架构的</a:t>
            </a:r>
            <a:r>
              <a:rPr lang="zh-CN" altLang="en-US" dirty="0" smtClean="0"/>
              <a:t>核心技术</a:t>
            </a:r>
            <a:r>
              <a:rPr lang="en-US" altLang="zh-CN" dirty="0" smtClean="0"/>
              <a:t>--</a:t>
            </a:r>
            <a:r>
              <a:rPr lang="zh-CN" altLang="en-US" dirty="0"/>
              <a:t>可信隔离机制</a:t>
            </a:r>
            <a:endParaRPr lang="en-US" altLang="zh-CN" dirty="0"/>
          </a:p>
        </p:txBody>
      </p:sp>
    </p:spTree>
    <p:extLst>
      <p:ext uri="{BB962C8B-B14F-4D97-AF65-F5344CB8AC3E}">
        <p14:creationId xmlns:p14="http://schemas.microsoft.com/office/powerpoint/2010/main" xmlns="" val="383703553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9" name="对象 48"/>
          <p:cNvGraphicFramePr>
            <a:graphicFrameLocks noChangeAspect="1"/>
          </p:cNvGraphicFramePr>
          <p:nvPr/>
        </p:nvGraphicFramePr>
        <p:xfrm>
          <a:off x="935596" y="764704"/>
          <a:ext cx="6300700" cy="5577122"/>
        </p:xfrm>
        <a:graphic>
          <a:graphicData uri="http://schemas.openxmlformats.org/presentationml/2006/ole">
            <p:oleObj spid="_x0000_s60429" name="BMP 图像" r:id="rId3" imgW="5390476" imgH="4772691" progId="PBrush">
              <p:embed/>
            </p:oleObj>
          </a:graphicData>
        </a:graphic>
      </p:graphicFrame>
      <p:sp>
        <p:nvSpPr>
          <p:cNvPr id="6" name="圆角矩形标注 5"/>
          <p:cNvSpPr/>
          <p:nvPr/>
        </p:nvSpPr>
        <p:spPr>
          <a:xfrm>
            <a:off x="3779912" y="1628800"/>
            <a:ext cx="4716524" cy="2443142"/>
          </a:xfrm>
          <a:prstGeom prst="wedgeRoundRectCallout">
            <a:avLst>
              <a:gd name="adj1" fmla="val -75783"/>
              <a:gd name="adj2" fmla="val -65356"/>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eaLnBrk="1" hangingPunct="1"/>
            <a:r>
              <a:rPr lang="zh-CN" altLang="en-US" sz="2000" dirty="0">
                <a:ln>
                  <a:solidFill>
                    <a:srgbClr val="002060"/>
                  </a:solidFill>
                </a:ln>
                <a:solidFill>
                  <a:srgbClr val="002060"/>
                </a:solidFill>
                <a:latin typeface="黑体" pitchFamily="2" charset="-122"/>
                <a:ea typeface="黑体" pitchFamily="2" charset="-122"/>
              </a:rPr>
              <a:t>虚拟机可看做一个虚拟隔离域，域中的可信基础软件基于虚拟可信根提供的可信上下文，度量本机状态以确定本机状态的可信性，度量外界对虚拟隔离域的访问并隔绝不可信的访问行为，确保虚拟机运行状态不被干扰。</a:t>
            </a:r>
          </a:p>
        </p:txBody>
      </p:sp>
      <p:sp>
        <p:nvSpPr>
          <p:cNvPr id="7"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dirty="0"/>
              <a:t>可信云架构的</a:t>
            </a:r>
            <a:r>
              <a:rPr lang="zh-CN" altLang="en-US" dirty="0" smtClean="0"/>
              <a:t>核心技术</a:t>
            </a:r>
            <a:r>
              <a:rPr lang="en-US" altLang="zh-CN" dirty="0" smtClean="0"/>
              <a:t>--</a:t>
            </a:r>
            <a:r>
              <a:rPr lang="zh-CN" altLang="en-US" dirty="0"/>
              <a:t>可信隔离机制</a:t>
            </a:r>
            <a:endParaRPr lang="en-US" altLang="zh-CN" dirty="0"/>
          </a:p>
        </p:txBody>
      </p:sp>
    </p:spTree>
    <p:extLst>
      <p:ext uri="{BB962C8B-B14F-4D97-AF65-F5344CB8AC3E}">
        <p14:creationId xmlns:p14="http://schemas.microsoft.com/office/powerpoint/2010/main" xmlns="" val="194188984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dirty="0"/>
              <a:t>可信云架构的</a:t>
            </a:r>
            <a:r>
              <a:rPr lang="zh-CN" altLang="en-US" dirty="0" smtClean="0"/>
              <a:t>核心技术</a:t>
            </a:r>
            <a:r>
              <a:rPr lang="en-US" altLang="zh-CN" dirty="0" smtClean="0"/>
              <a:t>--</a:t>
            </a:r>
            <a:r>
              <a:rPr lang="zh-CN" altLang="en-US" dirty="0"/>
              <a:t>可信接入机制</a:t>
            </a:r>
            <a:endParaRPr lang="en-US" altLang="zh-CN" dirty="0"/>
          </a:p>
        </p:txBody>
      </p:sp>
      <p:grpSp>
        <p:nvGrpSpPr>
          <p:cNvPr id="8" name="组合 7"/>
          <p:cNvGrpSpPr/>
          <p:nvPr/>
        </p:nvGrpSpPr>
        <p:grpSpPr>
          <a:xfrm>
            <a:off x="827584" y="1340767"/>
            <a:ext cx="7092788" cy="4754853"/>
            <a:chOff x="827584" y="1340767"/>
            <a:chExt cx="7092788" cy="4754853"/>
          </a:xfrm>
        </p:grpSpPr>
        <p:pic>
          <p:nvPicPr>
            <p:cNvPr id="573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340767"/>
              <a:ext cx="7092788" cy="4754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2357422" y="5143512"/>
              <a:ext cx="1143008" cy="71438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2"/>
                  </a:solidFill>
                </a:rPr>
                <a:t>可信固件</a:t>
              </a:r>
              <a:endParaRPr lang="zh-CN" altLang="en-US" b="1" dirty="0">
                <a:solidFill>
                  <a:schemeClr val="tx2"/>
                </a:solidFill>
              </a:endParaRPr>
            </a:p>
          </p:txBody>
        </p:sp>
        <p:sp>
          <p:nvSpPr>
            <p:cNvPr id="6" name="矩形 5"/>
            <p:cNvSpPr/>
            <p:nvPr/>
          </p:nvSpPr>
          <p:spPr>
            <a:xfrm>
              <a:off x="6643702" y="4357694"/>
              <a:ext cx="1143008" cy="71438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2"/>
                  </a:solidFill>
                </a:rPr>
                <a:t>可信固件</a:t>
              </a:r>
              <a:endParaRPr lang="zh-CN" altLang="en-US" b="1" dirty="0">
                <a:solidFill>
                  <a:schemeClr val="tx2"/>
                </a:solidFill>
              </a:endParaRPr>
            </a:p>
          </p:txBody>
        </p:sp>
      </p:grpSp>
    </p:spTree>
    <p:extLst>
      <p:ext uri="{BB962C8B-B14F-4D97-AF65-F5344CB8AC3E}">
        <p14:creationId xmlns:p14="http://schemas.microsoft.com/office/powerpoint/2010/main" xmlns="" val="355145791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 name="组合 8"/>
          <p:cNvGrpSpPr/>
          <p:nvPr/>
        </p:nvGrpSpPr>
        <p:grpSpPr>
          <a:xfrm>
            <a:off x="827584" y="1340767"/>
            <a:ext cx="7092788" cy="4754853"/>
            <a:chOff x="827584" y="1340767"/>
            <a:chExt cx="7092788" cy="4754853"/>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340767"/>
              <a:ext cx="7092788" cy="4754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矩形 11"/>
            <p:cNvSpPr/>
            <p:nvPr/>
          </p:nvSpPr>
          <p:spPr>
            <a:xfrm>
              <a:off x="2357422" y="5143512"/>
              <a:ext cx="1143008" cy="71438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2"/>
                  </a:solidFill>
                </a:rPr>
                <a:t>可信固件</a:t>
              </a:r>
              <a:endParaRPr lang="zh-CN" altLang="en-US" b="1" dirty="0">
                <a:solidFill>
                  <a:schemeClr val="tx2"/>
                </a:solidFill>
              </a:endParaRPr>
            </a:p>
          </p:txBody>
        </p:sp>
        <p:sp>
          <p:nvSpPr>
            <p:cNvPr id="13" name="矩形 12"/>
            <p:cNvSpPr/>
            <p:nvPr/>
          </p:nvSpPr>
          <p:spPr>
            <a:xfrm>
              <a:off x="6643702" y="4357694"/>
              <a:ext cx="1143008" cy="71438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2"/>
                  </a:solidFill>
                </a:rPr>
                <a:t>可信固件</a:t>
              </a:r>
              <a:endParaRPr lang="zh-CN" altLang="en-US" b="1" dirty="0">
                <a:solidFill>
                  <a:schemeClr val="tx2"/>
                </a:solidFill>
              </a:endParaRPr>
            </a:p>
          </p:txBody>
        </p:sp>
      </p:grpSp>
      <p:sp>
        <p:nvSpPr>
          <p:cNvPr id="147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圆角矩形标注 6"/>
          <p:cNvSpPr/>
          <p:nvPr/>
        </p:nvSpPr>
        <p:spPr>
          <a:xfrm>
            <a:off x="1873032" y="4509120"/>
            <a:ext cx="5175684" cy="1296144"/>
          </a:xfrm>
          <a:prstGeom prst="wedgeRoundRectCallout">
            <a:avLst>
              <a:gd name="adj1" fmla="val 18302"/>
              <a:gd name="adj2" fmla="val -134069"/>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用户端请求访问云服务时，云边界设备可信控制机制截获访问请求，调用可信度量机制对用户端可信性进行验证。</a:t>
            </a:r>
          </a:p>
        </p:txBody>
      </p:sp>
      <p:sp>
        <p:nvSpPr>
          <p:cNvPr id="8"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dirty="0"/>
              <a:t>可信云架构的</a:t>
            </a:r>
            <a:r>
              <a:rPr lang="zh-CN" altLang="en-US" dirty="0" smtClean="0"/>
              <a:t>核心技术</a:t>
            </a:r>
            <a:r>
              <a:rPr lang="en-US" altLang="zh-CN" dirty="0" smtClean="0"/>
              <a:t>--</a:t>
            </a:r>
            <a:r>
              <a:rPr lang="zh-CN" altLang="en-US" dirty="0"/>
              <a:t>可信接入机制</a:t>
            </a:r>
            <a:endParaRPr lang="en-US" altLang="zh-CN" dirty="0"/>
          </a:p>
        </p:txBody>
      </p:sp>
    </p:spTree>
    <p:extLst>
      <p:ext uri="{BB962C8B-B14F-4D97-AF65-F5344CB8AC3E}">
        <p14:creationId xmlns:p14="http://schemas.microsoft.com/office/powerpoint/2010/main" xmlns="" val="353150670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组合 5"/>
          <p:cNvGrpSpPr/>
          <p:nvPr/>
        </p:nvGrpSpPr>
        <p:grpSpPr>
          <a:xfrm>
            <a:off x="827584" y="1340767"/>
            <a:ext cx="7092788" cy="4754853"/>
            <a:chOff x="827584" y="1340767"/>
            <a:chExt cx="7092788" cy="4754853"/>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340767"/>
              <a:ext cx="7092788" cy="4754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矩形 10"/>
            <p:cNvSpPr/>
            <p:nvPr/>
          </p:nvSpPr>
          <p:spPr>
            <a:xfrm>
              <a:off x="2357422" y="5143512"/>
              <a:ext cx="1143008" cy="71438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2"/>
                  </a:solidFill>
                </a:rPr>
                <a:t>可信固件</a:t>
              </a:r>
              <a:endParaRPr lang="zh-CN" altLang="en-US" b="1" dirty="0">
                <a:solidFill>
                  <a:schemeClr val="tx2"/>
                </a:solidFill>
              </a:endParaRPr>
            </a:p>
          </p:txBody>
        </p:sp>
        <p:sp>
          <p:nvSpPr>
            <p:cNvPr id="12" name="矩形 11"/>
            <p:cNvSpPr/>
            <p:nvPr/>
          </p:nvSpPr>
          <p:spPr>
            <a:xfrm>
              <a:off x="6643702" y="4357694"/>
              <a:ext cx="1143008" cy="71438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2"/>
                  </a:solidFill>
                </a:rPr>
                <a:t>可信固件</a:t>
              </a:r>
              <a:endParaRPr lang="zh-CN" altLang="en-US" b="1" dirty="0">
                <a:solidFill>
                  <a:schemeClr val="tx2"/>
                </a:solidFill>
              </a:endParaRPr>
            </a:p>
          </p:txBody>
        </p:sp>
      </p:grpSp>
      <p:sp>
        <p:nvSpPr>
          <p:cNvPr id="147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圆角矩形标注 6"/>
          <p:cNvSpPr/>
          <p:nvPr/>
        </p:nvSpPr>
        <p:spPr>
          <a:xfrm>
            <a:off x="253572" y="4329100"/>
            <a:ext cx="5175684" cy="1296144"/>
          </a:xfrm>
          <a:prstGeom prst="wedgeRoundRectCallout">
            <a:avLst>
              <a:gd name="adj1" fmla="val 6619"/>
              <a:gd name="adj2" fmla="val -128380"/>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可信度量机制向用户端请求其可信报告，用户端可信基础软件发送可信报告给边界设备可信基础软件。</a:t>
            </a:r>
          </a:p>
        </p:txBody>
      </p:sp>
      <p:sp>
        <p:nvSpPr>
          <p:cNvPr id="8"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dirty="0"/>
              <a:t>可信云架构的</a:t>
            </a:r>
            <a:r>
              <a:rPr lang="zh-CN" altLang="en-US" dirty="0" smtClean="0"/>
              <a:t>核心技术</a:t>
            </a:r>
            <a:r>
              <a:rPr lang="en-US" altLang="zh-CN" dirty="0" smtClean="0"/>
              <a:t>--</a:t>
            </a:r>
            <a:r>
              <a:rPr lang="zh-CN" altLang="en-US" dirty="0"/>
              <a:t>可信接入机制</a:t>
            </a:r>
            <a:endParaRPr lang="en-US" altLang="zh-CN" dirty="0"/>
          </a:p>
        </p:txBody>
      </p:sp>
      <p:sp>
        <p:nvSpPr>
          <p:cNvPr id="17" name="圆角矩形标注 16"/>
          <p:cNvSpPr/>
          <p:nvPr/>
        </p:nvSpPr>
        <p:spPr>
          <a:xfrm>
            <a:off x="3071802" y="692695"/>
            <a:ext cx="5175684" cy="1296144"/>
          </a:xfrm>
          <a:prstGeom prst="wedgeRoundRectCallout">
            <a:avLst>
              <a:gd name="adj1" fmla="val -50236"/>
              <a:gd name="adj2" fmla="val 122511"/>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可信度量机制依据可信基准库，对用户终端可信程度进行判定，并将判定结果给可信决策机制。</a:t>
            </a:r>
          </a:p>
        </p:txBody>
      </p:sp>
    </p:spTree>
    <p:extLst>
      <p:ext uri="{BB962C8B-B14F-4D97-AF65-F5344CB8AC3E}">
        <p14:creationId xmlns:p14="http://schemas.microsoft.com/office/powerpoint/2010/main" xmlns="" val="517227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组合 5"/>
          <p:cNvGrpSpPr/>
          <p:nvPr/>
        </p:nvGrpSpPr>
        <p:grpSpPr>
          <a:xfrm>
            <a:off x="827584" y="1340767"/>
            <a:ext cx="7092788" cy="4754853"/>
            <a:chOff x="827584" y="1340767"/>
            <a:chExt cx="7092788" cy="4754853"/>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340767"/>
              <a:ext cx="7092788" cy="4754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矩形 10"/>
            <p:cNvSpPr/>
            <p:nvPr/>
          </p:nvSpPr>
          <p:spPr>
            <a:xfrm>
              <a:off x="2357422" y="5143512"/>
              <a:ext cx="1143008" cy="71438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2"/>
                  </a:solidFill>
                </a:rPr>
                <a:t>可信固件</a:t>
              </a:r>
              <a:endParaRPr lang="zh-CN" altLang="en-US" b="1" dirty="0">
                <a:solidFill>
                  <a:schemeClr val="tx2"/>
                </a:solidFill>
              </a:endParaRPr>
            </a:p>
          </p:txBody>
        </p:sp>
        <p:sp>
          <p:nvSpPr>
            <p:cNvPr id="12" name="矩形 11"/>
            <p:cNvSpPr/>
            <p:nvPr/>
          </p:nvSpPr>
          <p:spPr>
            <a:xfrm>
              <a:off x="6643702" y="4357694"/>
              <a:ext cx="1143008" cy="71438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2"/>
                  </a:solidFill>
                </a:rPr>
                <a:t>可信固件</a:t>
              </a:r>
              <a:endParaRPr lang="zh-CN" altLang="en-US" b="1" dirty="0">
                <a:solidFill>
                  <a:schemeClr val="tx2"/>
                </a:solidFill>
              </a:endParaRPr>
            </a:p>
          </p:txBody>
        </p:sp>
      </p:grpSp>
      <p:sp>
        <p:nvSpPr>
          <p:cNvPr id="147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圆角矩形标注 6"/>
          <p:cNvSpPr/>
          <p:nvPr/>
        </p:nvSpPr>
        <p:spPr>
          <a:xfrm>
            <a:off x="1624005" y="4593214"/>
            <a:ext cx="5175684" cy="972108"/>
          </a:xfrm>
          <a:prstGeom prst="wedgeRoundRectCallout">
            <a:avLst>
              <a:gd name="adj1" fmla="val -26011"/>
              <a:gd name="adj2" fmla="val -89325"/>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可信决策机制依据用户终端可信程度调度边界安全机制，实施安全控制。</a:t>
            </a:r>
          </a:p>
        </p:txBody>
      </p:sp>
      <p:sp>
        <p:nvSpPr>
          <p:cNvPr id="8"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dirty="0"/>
              <a:t>可信云架构的</a:t>
            </a:r>
            <a:r>
              <a:rPr lang="zh-CN" altLang="en-US" dirty="0" smtClean="0"/>
              <a:t>核心技术</a:t>
            </a:r>
            <a:r>
              <a:rPr lang="en-US" altLang="zh-CN" dirty="0" smtClean="0"/>
              <a:t>--</a:t>
            </a:r>
            <a:r>
              <a:rPr lang="zh-CN" altLang="en-US" dirty="0"/>
              <a:t>可信接入机制</a:t>
            </a:r>
            <a:endParaRPr lang="en-US" altLang="zh-CN" dirty="0"/>
          </a:p>
        </p:txBody>
      </p:sp>
    </p:spTree>
    <p:extLst>
      <p:ext uri="{BB962C8B-B14F-4D97-AF65-F5344CB8AC3E}">
        <p14:creationId xmlns:p14="http://schemas.microsoft.com/office/powerpoint/2010/main" xmlns="" val="27186923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lvl="0" indent="0">
              <a:lnSpc>
                <a:spcPct val="150000"/>
              </a:lnSpc>
              <a:spcBef>
                <a:spcPct val="15000"/>
              </a:spcBef>
              <a:buNone/>
            </a:pPr>
            <a:r>
              <a:rPr lang="en-US" altLang="zh-CN" sz="2400" kern="1200" dirty="0">
                <a:ln>
                  <a:solidFill>
                    <a:srgbClr val="002060"/>
                  </a:solidFill>
                </a:ln>
                <a:solidFill>
                  <a:srgbClr val="002060"/>
                </a:solidFill>
                <a:latin typeface="黑体" pitchFamily="2" charset="-122"/>
                <a:ea typeface="黑体" pitchFamily="2" charset="-122"/>
              </a:rPr>
              <a:t>2</a:t>
            </a:r>
            <a:r>
              <a:rPr lang="zh-CN" altLang="en-US" sz="2400" kern="1200" dirty="0">
                <a:ln>
                  <a:solidFill>
                    <a:srgbClr val="002060"/>
                  </a:solidFill>
                </a:ln>
                <a:solidFill>
                  <a:srgbClr val="002060"/>
                </a:solidFill>
                <a:latin typeface="黑体" pitchFamily="2" charset="-122"/>
                <a:ea typeface="黑体" pitchFamily="2" charset="-122"/>
              </a:rPr>
              <a:t>、</a:t>
            </a:r>
            <a:r>
              <a:rPr lang="zh-CN" altLang="zh-CN" sz="2400" kern="1200" dirty="0">
                <a:ln>
                  <a:solidFill>
                    <a:srgbClr val="002060"/>
                  </a:solidFill>
                </a:ln>
                <a:solidFill>
                  <a:srgbClr val="002060"/>
                </a:solidFill>
                <a:latin typeface="黑体" pitchFamily="2" charset="-122"/>
                <a:ea typeface="黑体" pitchFamily="2" charset="-122"/>
              </a:rPr>
              <a:t>共享技术漏洞引入的虚拟化安全风险</a:t>
            </a:r>
            <a:endParaRPr lang="en-US" altLang="zh-CN" sz="2400" kern="1200" dirty="0">
              <a:ln>
                <a:solidFill>
                  <a:srgbClr val="002060"/>
                </a:solidFill>
              </a:ln>
              <a:solidFill>
                <a:srgbClr val="002060"/>
              </a:solidFill>
              <a:latin typeface="黑体" pitchFamily="2" charset="-122"/>
              <a:ea typeface="黑体" pitchFamily="2" charset="-122"/>
            </a:endParaRPr>
          </a:p>
          <a:p>
            <a:pPr lvl="1">
              <a:lnSpc>
                <a:spcPct val="150000"/>
              </a:lnSpc>
              <a:spcBef>
                <a:spcPts val="600"/>
              </a:spcBef>
            </a:pPr>
            <a:r>
              <a:rPr lang="zh-CN" altLang="en-US" sz="2400" kern="1200" dirty="0">
                <a:ln>
                  <a:solidFill>
                    <a:srgbClr val="002060"/>
                  </a:solidFill>
                </a:ln>
                <a:solidFill>
                  <a:srgbClr val="002060"/>
                </a:solidFill>
                <a:latin typeface="黑体" pitchFamily="2" charset="-122"/>
                <a:ea typeface="黑体" pitchFamily="2" charset="-122"/>
                <a:cs typeface="+mn-cs"/>
              </a:rPr>
              <a:t>虚拟化系统的各个</a:t>
            </a:r>
            <a:r>
              <a:rPr lang="zh-CN" altLang="zh-CN" sz="2400" kern="1200" dirty="0">
                <a:ln>
                  <a:solidFill>
                    <a:srgbClr val="002060"/>
                  </a:solidFill>
                </a:ln>
                <a:solidFill>
                  <a:srgbClr val="002060"/>
                </a:solidFill>
                <a:latin typeface="黑体" pitchFamily="2" charset="-122"/>
                <a:ea typeface="黑体" pitchFamily="2" charset="-122"/>
                <a:cs typeface="+mn-cs"/>
              </a:rPr>
              <a:t>功能组件</a:t>
            </a:r>
            <a:r>
              <a:rPr lang="zh-CN" altLang="en-US" sz="2400" kern="1200" dirty="0">
                <a:ln>
                  <a:solidFill>
                    <a:srgbClr val="002060"/>
                  </a:solidFill>
                </a:ln>
                <a:solidFill>
                  <a:srgbClr val="002060"/>
                </a:solidFill>
                <a:latin typeface="黑体" pitchFamily="2" charset="-122"/>
                <a:ea typeface="黑体" pitchFamily="2" charset="-122"/>
                <a:cs typeface="+mn-cs"/>
              </a:rPr>
              <a:t>均存在安全问题</a:t>
            </a:r>
            <a:endParaRPr lang="zh-CN" altLang="zh-CN" sz="2400" kern="1200" dirty="0">
              <a:ln>
                <a:solidFill>
                  <a:srgbClr val="002060"/>
                </a:solidFill>
              </a:ln>
              <a:solidFill>
                <a:srgbClr val="002060"/>
              </a:solidFill>
              <a:latin typeface="黑体" pitchFamily="2" charset="-122"/>
              <a:ea typeface="黑体" pitchFamily="2" charset="-122"/>
              <a:cs typeface="+mn-cs"/>
            </a:endParaRPr>
          </a:p>
        </p:txBody>
      </p:sp>
      <p:grpSp>
        <p:nvGrpSpPr>
          <p:cNvPr id="4" name="组合 3"/>
          <p:cNvGrpSpPr/>
          <p:nvPr/>
        </p:nvGrpSpPr>
        <p:grpSpPr>
          <a:xfrm>
            <a:off x="1214169" y="2908414"/>
            <a:ext cx="6661033" cy="2592288"/>
            <a:chOff x="1475363" y="3104964"/>
            <a:chExt cx="6661033" cy="2592288"/>
          </a:xfrm>
        </p:grpSpPr>
        <p:pic>
          <p:nvPicPr>
            <p:cNvPr id="5" name="Picture 10" descr="屏幕快照 2011-03-12 下午01.47.46.png"/>
            <p:cNvPicPr>
              <a:picLocks noChangeAspect="1"/>
            </p:cNvPicPr>
            <p:nvPr/>
          </p:nvPicPr>
          <p:blipFill>
            <a:blip r:embed="rId2" cstate="print"/>
            <a:srcRect/>
            <a:stretch>
              <a:fillRect/>
            </a:stretch>
          </p:blipFill>
          <p:spPr bwMode="auto">
            <a:xfrm>
              <a:off x="1871407" y="3104964"/>
              <a:ext cx="4529531" cy="2592288"/>
            </a:xfrm>
            <a:prstGeom prst="rect">
              <a:avLst/>
            </a:prstGeom>
            <a:noFill/>
            <a:ln w="9525">
              <a:noFill/>
              <a:miter lim="800000"/>
              <a:headEnd/>
              <a:tailEnd/>
            </a:ln>
          </p:spPr>
        </p:pic>
        <p:sp>
          <p:nvSpPr>
            <p:cNvPr id="6" name="TextBox 5"/>
            <p:cNvSpPr txBox="1"/>
            <p:nvPr/>
          </p:nvSpPr>
          <p:spPr>
            <a:xfrm>
              <a:off x="6335903" y="3392996"/>
              <a:ext cx="1800493"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zh-CN" altLang="en-US" dirty="0">
                  <a:ln>
                    <a:solidFill>
                      <a:srgbClr val="002060"/>
                    </a:solidFill>
                  </a:ln>
                  <a:solidFill>
                    <a:srgbClr val="002060"/>
                  </a:solidFill>
                  <a:latin typeface="黑体" pitchFamily="2" charset="-122"/>
                  <a:ea typeface="黑体" pitchFamily="2" charset="-122"/>
                </a:rPr>
                <a:t>虚拟机操作系统</a:t>
              </a:r>
            </a:p>
          </p:txBody>
        </p:sp>
        <p:sp>
          <p:nvSpPr>
            <p:cNvPr id="7" name="TextBox 6"/>
            <p:cNvSpPr txBox="1"/>
            <p:nvPr/>
          </p:nvSpPr>
          <p:spPr>
            <a:xfrm>
              <a:off x="1475363" y="3320988"/>
              <a:ext cx="1107996"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zh-CN" altLang="en-US" dirty="0">
                  <a:ln>
                    <a:solidFill>
                      <a:srgbClr val="002060"/>
                    </a:solidFill>
                  </a:ln>
                  <a:solidFill>
                    <a:srgbClr val="002060"/>
                  </a:solidFill>
                  <a:latin typeface="黑体" pitchFamily="2" charset="-122"/>
                  <a:ea typeface="黑体" pitchFamily="2" charset="-122"/>
                </a:rPr>
                <a:t>虚拟化</a:t>
              </a:r>
              <a:endParaRPr lang="en-US" altLang="zh-CN" dirty="0">
                <a:ln>
                  <a:solidFill>
                    <a:srgbClr val="002060"/>
                  </a:solidFill>
                </a:ln>
                <a:solidFill>
                  <a:srgbClr val="002060"/>
                </a:solidFill>
                <a:latin typeface="黑体" pitchFamily="2" charset="-122"/>
                <a:ea typeface="黑体" pitchFamily="2" charset="-122"/>
              </a:endParaRPr>
            </a:p>
            <a:p>
              <a:r>
                <a:rPr lang="zh-CN" altLang="en-US" dirty="0">
                  <a:ln>
                    <a:solidFill>
                      <a:srgbClr val="002060"/>
                    </a:solidFill>
                  </a:ln>
                  <a:solidFill>
                    <a:srgbClr val="002060"/>
                  </a:solidFill>
                  <a:latin typeface="黑体" pitchFamily="2" charset="-122"/>
                  <a:ea typeface="黑体" pitchFamily="2" charset="-122"/>
                </a:rPr>
                <a:t>管理组件</a:t>
              </a:r>
            </a:p>
          </p:txBody>
        </p:sp>
        <p:sp>
          <p:nvSpPr>
            <p:cNvPr id="8" name="TextBox 7"/>
            <p:cNvSpPr txBox="1"/>
            <p:nvPr/>
          </p:nvSpPr>
          <p:spPr>
            <a:xfrm>
              <a:off x="6451319" y="4509120"/>
              <a:ext cx="1569660"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defPPr>
                <a:defRPr lang="en-US"/>
              </a:defPPr>
              <a:lvl1pPr>
                <a:defRPr>
                  <a:ln>
                    <a:solidFill>
                      <a:srgbClr val="002060"/>
                    </a:solidFill>
                  </a:ln>
                  <a:solidFill>
                    <a:srgbClr val="002060"/>
                  </a:solidFill>
                  <a:latin typeface="黑体" pitchFamily="2" charset="-122"/>
                  <a:ea typeface="黑体" pitchFamily="2" charset="-122"/>
                </a:defRPr>
              </a:lvl1pPr>
            </a:lstStyle>
            <a:p>
              <a:r>
                <a:rPr lang="zh-CN" altLang="en-US" dirty="0"/>
                <a:t>虚拟机监视器</a:t>
              </a:r>
            </a:p>
          </p:txBody>
        </p:sp>
        <p:pic>
          <p:nvPicPr>
            <p:cNvPr id="9" name="Picture 3" descr="C:\Documents and Settings\Administrator\My Documents\My Pictures\bki-20120112093219-1198509714.jpg"/>
            <p:cNvPicPr>
              <a:picLocks noChangeAspect="1" noChangeArrowheads="1"/>
            </p:cNvPicPr>
            <p:nvPr/>
          </p:nvPicPr>
          <p:blipFill>
            <a:blip r:embed="rId3" cstate="print"/>
            <a:srcRect/>
            <a:stretch>
              <a:fillRect/>
            </a:stretch>
          </p:blipFill>
          <p:spPr bwMode="auto">
            <a:xfrm>
              <a:off x="3123116" y="4596193"/>
              <a:ext cx="656503" cy="452987"/>
            </a:xfrm>
            <a:prstGeom prst="rect">
              <a:avLst/>
            </a:prstGeom>
            <a:noFill/>
          </p:spPr>
        </p:pic>
        <p:pic>
          <p:nvPicPr>
            <p:cNvPr id="10" name="Picture 3" descr="C:\Documents and Settings\Administrator\My Documents\My Pictures\bki-20120112093219-1198509714.jpg"/>
            <p:cNvPicPr>
              <a:picLocks noChangeAspect="1" noChangeArrowheads="1"/>
            </p:cNvPicPr>
            <p:nvPr/>
          </p:nvPicPr>
          <p:blipFill>
            <a:blip r:embed="rId4" cstate="print"/>
            <a:srcRect/>
            <a:stretch>
              <a:fillRect/>
            </a:stretch>
          </p:blipFill>
          <p:spPr bwMode="auto">
            <a:xfrm>
              <a:off x="4843480" y="3589408"/>
              <a:ext cx="828092" cy="571383"/>
            </a:xfrm>
            <a:prstGeom prst="rect">
              <a:avLst/>
            </a:prstGeom>
            <a:noFill/>
          </p:spPr>
        </p:pic>
        <p:pic>
          <p:nvPicPr>
            <p:cNvPr id="11" name="Picture 3" descr="C:\Documents and Settings\Administrator\My Documents\My Pictures\bki-20120112093219-1198509714.jpg"/>
            <p:cNvPicPr>
              <a:picLocks noChangeAspect="1" noChangeArrowheads="1"/>
            </p:cNvPicPr>
            <p:nvPr/>
          </p:nvPicPr>
          <p:blipFill>
            <a:blip r:embed="rId4" cstate="print"/>
            <a:srcRect/>
            <a:stretch>
              <a:fillRect/>
            </a:stretch>
          </p:blipFill>
          <p:spPr bwMode="auto">
            <a:xfrm>
              <a:off x="3002823" y="3644153"/>
              <a:ext cx="828092" cy="571383"/>
            </a:xfrm>
            <a:prstGeom prst="rect">
              <a:avLst/>
            </a:prstGeom>
            <a:noFill/>
          </p:spPr>
        </p:pic>
        <p:sp>
          <p:nvSpPr>
            <p:cNvPr id="12" name="矩形 11"/>
            <p:cNvSpPr/>
            <p:nvPr/>
          </p:nvSpPr>
          <p:spPr>
            <a:xfrm>
              <a:off x="4215153" y="3176972"/>
              <a:ext cx="2084746" cy="1332148"/>
            </a:xfrm>
            <a:prstGeom prst="rect">
              <a:avLst/>
            </a:prstGeom>
            <a:solidFill>
              <a:schemeClr val="tx1">
                <a:alpha val="0"/>
              </a:schemeClr>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802091" y="3176972"/>
              <a:ext cx="1229556" cy="1368152"/>
            </a:xfrm>
            <a:prstGeom prst="rect">
              <a:avLst/>
            </a:prstGeom>
            <a:solidFill>
              <a:schemeClr val="tx1">
                <a:alpha val="0"/>
              </a:schemeClr>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02091" y="4597469"/>
              <a:ext cx="3497808" cy="451711"/>
            </a:xfrm>
            <a:prstGeom prst="rect">
              <a:avLst/>
            </a:prstGeom>
            <a:solidFill>
              <a:schemeClr val="tx1">
                <a:alpha val="0"/>
              </a:schemeClr>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标题 1"/>
          <p:cNvSpPr>
            <a:spLocks noGrp="1"/>
          </p:cNvSpPr>
          <p:nvPr>
            <p:ph type="title"/>
          </p:nvPr>
        </p:nvSpPr>
        <p:spPr>
          <a:xfrm>
            <a:off x="899592" y="0"/>
            <a:ext cx="3528392" cy="899593"/>
          </a:xfrm>
        </p:spPr>
        <p:txBody>
          <a:bodyPr/>
          <a:lstStyle/>
          <a:p>
            <a:pPr algn="l"/>
            <a:r>
              <a:rPr lang="zh-CN" altLang="zh-CN" sz="2800" b="1" kern="1200" dirty="0">
                <a:ln>
                  <a:solidFill>
                    <a:srgbClr val="C00000"/>
                  </a:solidFill>
                </a:ln>
                <a:solidFill>
                  <a:srgbClr val="C00000"/>
                </a:solidFill>
                <a:latin typeface="Times New Roman" pitchFamily="18" charset="0"/>
                <a:ea typeface="黑体" pitchFamily="2" charset="-122"/>
                <a:cs typeface="Times New Roman" pitchFamily="18" charset="0"/>
              </a:rPr>
              <a:t>云计算</a:t>
            </a:r>
            <a:r>
              <a:rPr lang="zh-CN" altLang="en-US" sz="2800" b="1" kern="1200" dirty="0">
                <a:ln>
                  <a:solidFill>
                    <a:srgbClr val="C00000"/>
                  </a:solidFill>
                </a:ln>
                <a:solidFill>
                  <a:srgbClr val="C00000"/>
                </a:solidFill>
                <a:latin typeface="Times New Roman" pitchFamily="18" charset="0"/>
                <a:ea typeface="黑体" pitchFamily="2" charset="-122"/>
                <a:cs typeface="Times New Roman" pitchFamily="18" charset="0"/>
              </a:rPr>
              <a:t>主要安全风险</a:t>
            </a:r>
          </a:p>
        </p:txBody>
      </p:sp>
    </p:spTree>
    <p:extLst>
      <p:ext uri="{BB962C8B-B14F-4D97-AF65-F5344CB8AC3E}">
        <p14:creationId xmlns:p14="http://schemas.microsoft.com/office/powerpoint/2010/main" xmlns="" val="108201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组合 5"/>
          <p:cNvGrpSpPr/>
          <p:nvPr/>
        </p:nvGrpSpPr>
        <p:grpSpPr>
          <a:xfrm>
            <a:off x="827584" y="1340767"/>
            <a:ext cx="7092788" cy="4754853"/>
            <a:chOff x="827584" y="1340767"/>
            <a:chExt cx="7092788" cy="4754853"/>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340767"/>
              <a:ext cx="7092788" cy="4754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矩形 10"/>
            <p:cNvSpPr/>
            <p:nvPr/>
          </p:nvSpPr>
          <p:spPr>
            <a:xfrm>
              <a:off x="2357422" y="5143512"/>
              <a:ext cx="1143008" cy="71438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2"/>
                  </a:solidFill>
                </a:rPr>
                <a:t>可信固件</a:t>
              </a:r>
              <a:endParaRPr lang="zh-CN" altLang="en-US" b="1" dirty="0">
                <a:solidFill>
                  <a:schemeClr val="tx2"/>
                </a:solidFill>
              </a:endParaRPr>
            </a:p>
          </p:txBody>
        </p:sp>
        <p:sp>
          <p:nvSpPr>
            <p:cNvPr id="12" name="矩形 11"/>
            <p:cNvSpPr/>
            <p:nvPr/>
          </p:nvSpPr>
          <p:spPr>
            <a:xfrm>
              <a:off x="6643702" y="4357694"/>
              <a:ext cx="1143008" cy="71438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2"/>
                  </a:solidFill>
                </a:rPr>
                <a:t>可信固件</a:t>
              </a:r>
              <a:endParaRPr lang="zh-CN" altLang="en-US" b="1" dirty="0">
                <a:solidFill>
                  <a:schemeClr val="tx2"/>
                </a:solidFill>
              </a:endParaRPr>
            </a:p>
          </p:txBody>
        </p:sp>
      </p:grpSp>
      <p:sp>
        <p:nvSpPr>
          <p:cNvPr id="147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圆角矩形标注 6"/>
          <p:cNvSpPr/>
          <p:nvPr/>
        </p:nvSpPr>
        <p:spPr>
          <a:xfrm>
            <a:off x="4765674" y="2816932"/>
            <a:ext cx="4225925" cy="1512168"/>
          </a:xfrm>
          <a:prstGeom prst="wedgeRoundRectCallout">
            <a:avLst>
              <a:gd name="adj1" fmla="val 1842"/>
              <a:gd name="adj2" fmla="val -138793"/>
              <a:gd name="adj3" fmla="val 16667"/>
            </a:avLst>
          </a:prstGeom>
          <a:solidFill>
            <a:schemeClr val="accent5"/>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eaLnBrk="1" hangingPunct="1"/>
            <a:r>
              <a:rPr lang="zh-CN" altLang="en-US" sz="2000" dirty="0">
                <a:ln>
                  <a:solidFill>
                    <a:srgbClr val="002060"/>
                  </a:solidFill>
                </a:ln>
                <a:solidFill>
                  <a:srgbClr val="002060"/>
                </a:solidFill>
                <a:latin typeface="黑体" pitchFamily="2" charset="-122"/>
                <a:ea typeface="黑体" pitchFamily="2" charset="-122"/>
              </a:rPr>
              <a:t>如果用户端需要验证云计算中心的可信性，可以采用上述对等机制进行验证。</a:t>
            </a:r>
          </a:p>
        </p:txBody>
      </p:sp>
      <p:sp>
        <p:nvSpPr>
          <p:cNvPr id="8" name="Text Box 73"/>
          <p:cNvSpPr txBox="1">
            <a:spLocks noChangeArrowheads="1"/>
          </p:cNvSpPr>
          <p:nvPr/>
        </p:nvSpPr>
        <p:spPr bwMode="auto">
          <a:xfrm>
            <a:off x="539750" y="44450"/>
            <a:ext cx="845185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ln>
                  <a:solidFill>
                    <a:srgbClr val="C00000"/>
                  </a:solidFill>
                </a:ln>
                <a:solidFill>
                  <a:srgbClr val="C00000"/>
                </a:solidFill>
                <a:latin typeface="Times New Roman" pitchFamily="18" charset="0"/>
                <a:ea typeface="黑体" pitchFamily="2" charset="-122"/>
                <a:cs typeface="Times New Roman" pitchFamily="18" charset="0"/>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dirty="0"/>
              <a:t>可信云架构的</a:t>
            </a:r>
            <a:r>
              <a:rPr lang="zh-CN" altLang="en-US" dirty="0" smtClean="0"/>
              <a:t>核心技术</a:t>
            </a:r>
            <a:r>
              <a:rPr lang="en-US" altLang="zh-CN" dirty="0" smtClean="0"/>
              <a:t>--</a:t>
            </a:r>
            <a:r>
              <a:rPr lang="zh-CN" altLang="en-US" dirty="0"/>
              <a:t>可信接入机制</a:t>
            </a:r>
            <a:endParaRPr lang="en-US" altLang="zh-CN" dirty="0"/>
          </a:p>
        </p:txBody>
      </p:sp>
    </p:spTree>
    <p:extLst>
      <p:ext uri="{BB962C8B-B14F-4D97-AF65-F5344CB8AC3E}">
        <p14:creationId xmlns:p14="http://schemas.microsoft.com/office/powerpoint/2010/main" xmlns="" val="226493129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5"/>
          <p:cNvGrpSpPr>
            <a:grpSpLocks/>
          </p:cNvGrpSpPr>
          <p:nvPr/>
        </p:nvGrpSpPr>
        <p:grpSpPr bwMode="auto">
          <a:xfrm>
            <a:off x="0" y="1233488"/>
            <a:ext cx="2790825" cy="5148262"/>
            <a:chOff x="2832" y="795"/>
            <a:chExt cx="1814" cy="3621"/>
          </a:xfrm>
        </p:grpSpPr>
        <p:sp>
          <p:nvSpPr>
            <p:cNvPr id="10285" name="Arc 6"/>
            <p:cNvSpPr>
              <a:spLocks/>
            </p:cNvSpPr>
            <p:nvPr/>
          </p:nvSpPr>
          <p:spPr bwMode="auto">
            <a:xfrm>
              <a:off x="2832" y="795"/>
              <a:ext cx="1814" cy="18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FF"/>
              </a:solidFill>
              <a:round/>
              <a:headEnd/>
              <a:tailEnd/>
            </a:ln>
          </p:spPr>
          <p:txBody>
            <a:bodyPr wrap="none" anchor="ctr"/>
            <a:lstStyle/>
            <a:p>
              <a:endParaRPr lang="zh-CN" altLang="en-US"/>
            </a:p>
          </p:txBody>
        </p:sp>
        <p:sp>
          <p:nvSpPr>
            <p:cNvPr id="10286" name="Arc 7"/>
            <p:cNvSpPr>
              <a:spLocks/>
            </p:cNvSpPr>
            <p:nvPr/>
          </p:nvSpPr>
          <p:spPr bwMode="auto">
            <a:xfrm flipV="1">
              <a:off x="2832" y="2602"/>
              <a:ext cx="1814" cy="18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FF"/>
              </a:solidFill>
              <a:round/>
              <a:headEnd/>
              <a:tailEnd/>
            </a:ln>
          </p:spPr>
          <p:txBody>
            <a:bodyPr wrap="none" anchor="ctr"/>
            <a:lstStyle/>
            <a:p>
              <a:endParaRPr lang="zh-CN" altLang="en-US"/>
            </a:p>
          </p:txBody>
        </p:sp>
      </p:grpSp>
      <p:sp>
        <p:nvSpPr>
          <p:cNvPr id="10243" name="Text Box 10"/>
          <p:cNvSpPr txBox="1">
            <a:spLocks noChangeArrowheads="1"/>
          </p:cNvSpPr>
          <p:nvPr/>
        </p:nvSpPr>
        <p:spPr bwMode="auto">
          <a:xfrm>
            <a:off x="0" y="6338888"/>
            <a:ext cx="1219200" cy="366712"/>
          </a:xfrm>
          <a:prstGeom prst="rect">
            <a:avLst/>
          </a:prstGeom>
          <a:solidFill>
            <a:srgbClr val="FFFFFF"/>
          </a:solidFill>
          <a:ln w="9525">
            <a:noFill/>
            <a:miter lim="800000"/>
            <a:headEnd/>
            <a:tailEnd/>
          </a:ln>
        </p:spPr>
        <p:txBody>
          <a:bodyPr>
            <a:spAutoFit/>
          </a:bodyPr>
          <a:lstStyle/>
          <a:p>
            <a:pPr eaLnBrk="1" hangingPunct="1">
              <a:spcBef>
                <a:spcPct val="50000"/>
              </a:spcBef>
            </a:pPr>
            <a:endParaRPr lang="zh-CN" altLang="en-US" b="1">
              <a:latin typeface="楷体_GB2312" pitchFamily="49" charset="-122"/>
              <a:ea typeface="楷体_GB2312" pitchFamily="49" charset="-122"/>
            </a:endParaRPr>
          </a:p>
        </p:txBody>
      </p:sp>
      <p:sp>
        <p:nvSpPr>
          <p:cNvPr id="148553" name="Text Box 73"/>
          <p:cNvSpPr txBox="1">
            <a:spLocks noChangeArrowheads="1"/>
          </p:cNvSpPr>
          <p:nvPr/>
        </p:nvSpPr>
        <p:spPr bwMode="auto">
          <a:xfrm>
            <a:off x="539750" y="44450"/>
            <a:ext cx="8451850" cy="584775"/>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a:spAutoFit/>
          </a:bodyPr>
          <a:lstStyle>
            <a:defPPr>
              <a:defRPr lang="en-US"/>
            </a:defPPr>
            <a:lvl1pPr eaLnBrk="1" hangingPunct="1">
              <a:spcBef>
                <a:spcPct val="50000"/>
              </a:spcBef>
              <a:defRPr sz="4000" b="1">
                <a:solidFill>
                  <a:schemeClr val="accent2"/>
                </a:solidFill>
                <a:ea typeface="隶书" pitchFamily="49" charset="-122"/>
              </a:defRPr>
            </a:lvl1pPr>
          </a:lstStyle>
          <a:p>
            <a:r>
              <a:rPr lang="zh-CN" altLang="en-US" sz="3200" dirty="0">
                <a:ln>
                  <a:solidFill>
                    <a:srgbClr val="002060"/>
                  </a:solidFill>
                </a:ln>
                <a:solidFill>
                  <a:srgbClr val="002060"/>
                </a:solidFill>
                <a:latin typeface="黑体" pitchFamily="2" charset="-122"/>
                <a:ea typeface="黑体" pitchFamily="2" charset="-122"/>
              </a:rPr>
              <a:t>目录</a:t>
            </a:r>
            <a:endParaRPr lang="en-US" altLang="zh-CN" sz="3200" dirty="0">
              <a:ln>
                <a:solidFill>
                  <a:srgbClr val="002060"/>
                </a:solidFill>
              </a:ln>
              <a:solidFill>
                <a:srgbClr val="002060"/>
              </a:solidFill>
              <a:latin typeface="黑体" pitchFamily="2" charset="-122"/>
              <a:ea typeface="黑体" pitchFamily="2" charset="-122"/>
            </a:endParaRPr>
          </a:p>
        </p:txBody>
      </p:sp>
      <p:sp>
        <p:nvSpPr>
          <p:cNvPr id="10247" name="Text Box 2"/>
          <p:cNvSpPr txBox="1">
            <a:spLocks noChangeArrowheads="1"/>
          </p:cNvSpPr>
          <p:nvPr/>
        </p:nvSpPr>
        <p:spPr bwMode="auto">
          <a:xfrm rot="5400000" flipH="1">
            <a:off x="-807244" y="3577432"/>
            <a:ext cx="2752725" cy="366712"/>
          </a:xfrm>
          <a:prstGeom prst="rect">
            <a:avLst/>
          </a:prstGeom>
          <a:noFill/>
          <a:ln w="9525">
            <a:noFill/>
            <a:miter lim="800000"/>
            <a:headEnd/>
            <a:tailEnd/>
          </a:ln>
        </p:spPr>
        <p:txBody>
          <a:bodyPr>
            <a:spAutoFit/>
          </a:bodyPr>
          <a:lstStyle/>
          <a:p>
            <a:pPr algn="ctr" eaLnBrk="1" hangingPunct="1"/>
            <a:r>
              <a:rPr lang="zh-CN" altLang="en-US" b="1">
                <a:latin typeface="楷体_GB2312" pitchFamily="49" charset="-122"/>
                <a:ea typeface="楷体_GB2312" pitchFamily="49" charset="-122"/>
              </a:rPr>
              <a:t>北京市重点实验室</a:t>
            </a:r>
          </a:p>
        </p:txBody>
      </p:sp>
      <p:sp>
        <p:nvSpPr>
          <p:cNvPr id="10248" name="WordArt 3"/>
          <p:cNvSpPr>
            <a:spLocks noChangeArrowheads="1" noChangeShapeType="1" noTextEdit="1"/>
          </p:cNvSpPr>
          <p:nvPr/>
        </p:nvSpPr>
        <p:spPr bwMode="auto">
          <a:xfrm rot="5400000">
            <a:off x="-546894" y="2888456"/>
            <a:ext cx="2808288" cy="1800226"/>
          </a:xfrm>
          <a:prstGeom prst="rect">
            <a:avLst/>
          </a:prstGeom>
        </p:spPr>
        <p:txBody>
          <a:bodyPr spcFirstLastPara="1" wrap="none" fromWordArt="1">
            <a:prstTxWarp prst="textArchUp">
              <a:avLst>
                <a:gd name="adj" fmla="val 10852844"/>
              </a:avLst>
            </a:prstTxWarp>
          </a:bodyPr>
          <a:lstStyle/>
          <a:p>
            <a:pPr algn="ctr"/>
            <a:r>
              <a:rPr lang="zh-CN" altLang="en-US" sz="1200" b="1" kern="10" spc="600" normalizeH="1">
                <a:ln w="9525">
                  <a:solidFill>
                    <a:srgbClr val="000000"/>
                  </a:solidFill>
                  <a:round/>
                  <a:headEnd/>
                  <a:tailEnd/>
                </a:ln>
                <a:solidFill>
                  <a:srgbClr val="000000"/>
                </a:solidFill>
                <a:latin typeface="黑体"/>
                <a:ea typeface="黑体"/>
              </a:rPr>
              <a:t>可信计算实验室</a:t>
            </a:r>
          </a:p>
        </p:txBody>
      </p:sp>
      <p:sp>
        <p:nvSpPr>
          <p:cNvPr id="10249" name="AutoShape 4"/>
          <p:cNvSpPr>
            <a:spLocks noChangeArrowheads="1"/>
          </p:cNvSpPr>
          <p:nvPr/>
        </p:nvSpPr>
        <p:spPr bwMode="ltGray">
          <a:xfrm rot="5400000">
            <a:off x="-1872456" y="1848643"/>
            <a:ext cx="4032250" cy="39290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715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1">
            <a:gsLst>
              <a:gs pos="0">
                <a:schemeClr val="hlink">
                  <a:alpha val="56000"/>
                </a:schemeClr>
              </a:gs>
              <a:gs pos="100000">
                <a:srgbClr val="FFFFFF">
                  <a:alpha val="48000"/>
                </a:srgbClr>
              </a:gs>
            </a:gsLst>
            <a:lin ang="5400000" scaled="1"/>
          </a:gradFill>
          <a:ln w="31750" algn="ctr">
            <a:solidFill>
              <a:srgbClr val="808080"/>
            </a:solidFill>
            <a:miter lim="800000"/>
            <a:headEnd/>
            <a:tailEnd/>
          </a:ln>
        </p:spPr>
        <p:txBody>
          <a:bodyPr rot="10800000" vert="eaVert" wrap="none" anchor="ctr"/>
          <a:lstStyle/>
          <a:p>
            <a:endParaRPr lang="zh-CN" altLang="en-US"/>
          </a:p>
        </p:txBody>
      </p:sp>
      <p:sp>
        <p:nvSpPr>
          <p:cNvPr id="10250" name="AutoShape 8"/>
          <p:cNvSpPr>
            <a:spLocks noChangeArrowheads="1"/>
          </p:cNvSpPr>
          <p:nvPr/>
        </p:nvSpPr>
        <p:spPr bwMode="ltGray">
          <a:xfrm rot="5400000" flipH="1">
            <a:off x="-2278063" y="1417638"/>
            <a:ext cx="4824413" cy="47704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98 w 21600"/>
              <a:gd name="T13" fmla="*/ 0 h 21600"/>
              <a:gd name="T14" fmla="*/ 21202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solidFill>
            <a:schemeClr val="folHlink"/>
          </a:solidFill>
          <a:ln w="9525" algn="ctr">
            <a:noFill/>
            <a:miter lim="800000"/>
            <a:headEnd/>
            <a:tailEnd/>
          </a:ln>
        </p:spPr>
        <p:txBody>
          <a:bodyPr rot="10800000" vert="eaVert" wrap="none" anchor="ctr"/>
          <a:lstStyle/>
          <a:p>
            <a:endParaRPr lang="zh-CN" altLang="en-US"/>
          </a:p>
        </p:txBody>
      </p:sp>
      <p:grpSp>
        <p:nvGrpSpPr>
          <p:cNvPr id="10251" name="Group 48"/>
          <p:cNvGrpSpPr>
            <a:grpSpLocks/>
          </p:cNvGrpSpPr>
          <p:nvPr/>
        </p:nvGrpSpPr>
        <p:grpSpPr bwMode="auto">
          <a:xfrm>
            <a:off x="1719263" y="1687513"/>
            <a:ext cx="381000" cy="481012"/>
            <a:chOff x="2078" y="1471"/>
            <a:chExt cx="1615" cy="2039"/>
          </a:xfrm>
        </p:grpSpPr>
        <p:sp>
          <p:nvSpPr>
            <p:cNvPr id="10279"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80"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48531" name="Oval 51"/>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82" name="Oval 52"/>
            <p:cNvSpPr>
              <a:spLocks noChangeArrowheads="1"/>
            </p:cNvSpPr>
            <p:nvPr/>
          </p:nvSpPr>
          <p:spPr bwMode="gray">
            <a:xfrm>
              <a:off x="2327" y="1471"/>
              <a:ext cx="781" cy="2039"/>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148533" name="Oval 53"/>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84" name="Oval 54"/>
            <p:cNvSpPr>
              <a:spLocks noChangeArrowheads="1"/>
            </p:cNvSpPr>
            <p:nvPr/>
          </p:nvSpPr>
          <p:spPr bwMode="gray">
            <a:xfrm>
              <a:off x="2334" y="1471"/>
              <a:ext cx="1097" cy="2039"/>
            </a:xfrm>
            <a:prstGeom prst="ellipse">
              <a:avLst/>
            </a:prstGeom>
            <a:solidFill>
              <a:srgbClr val="C0000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sp>
        <p:nvSpPr>
          <p:cNvPr id="10252" name="AutoShape 71"/>
          <p:cNvSpPr>
            <a:spLocks noChangeArrowheads="1"/>
          </p:cNvSpPr>
          <p:nvPr/>
        </p:nvSpPr>
        <p:spPr bwMode="gray">
          <a:xfrm>
            <a:off x="2249488" y="1625600"/>
            <a:ext cx="6535737" cy="530225"/>
          </a:xfrm>
          <a:prstGeom prst="roundRect">
            <a:avLst>
              <a:gd name="adj" fmla="val 50000"/>
            </a:avLst>
          </a:prstGeom>
          <a:noFill/>
          <a:ln w="28575" algn="ctr">
            <a:solidFill>
              <a:schemeClr val="hlink"/>
            </a:solidFill>
            <a:round/>
            <a:headEnd/>
            <a:tailEnd/>
          </a:ln>
        </p:spPr>
        <p:txBody>
          <a:bodyPr wrap="none" lIns="0" tIns="0" rIns="0" bIns="0" anchor="ctr"/>
          <a:lstStyle/>
          <a:p>
            <a:r>
              <a:rPr lang="zh-CN" altLang="en-US" sz="2400" dirty="0">
                <a:ln>
                  <a:solidFill>
                    <a:srgbClr val="002060"/>
                  </a:solidFill>
                </a:ln>
                <a:solidFill>
                  <a:srgbClr val="002060"/>
                </a:solidFill>
                <a:latin typeface="黑体" pitchFamily="2" charset="-122"/>
                <a:ea typeface="黑体" pitchFamily="2" charset="-122"/>
              </a:rPr>
              <a:t>云计算主要安全风险</a:t>
            </a:r>
          </a:p>
        </p:txBody>
      </p:sp>
      <p:grpSp>
        <p:nvGrpSpPr>
          <p:cNvPr id="10253" name="Group 77"/>
          <p:cNvGrpSpPr>
            <a:grpSpLocks/>
          </p:cNvGrpSpPr>
          <p:nvPr/>
        </p:nvGrpSpPr>
        <p:grpSpPr bwMode="auto">
          <a:xfrm>
            <a:off x="3027363" y="2884488"/>
            <a:ext cx="5757862" cy="508000"/>
            <a:chOff x="1905" y="1797"/>
            <a:chExt cx="3062" cy="320"/>
          </a:xfrm>
        </p:grpSpPr>
        <p:sp>
          <p:nvSpPr>
            <p:cNvPr id="10277" name="AutoShape 19"/>
            <p:cNvSpPr>
              <a:spLocks noChangeArrowheads="1"/>
            </p:cNvSpPr>
            <p:nvPr/>
          </p:nvSpPr>
          <p:spPr bwMode="gray">
            <a:xfrm>
              <a:off x="1905" y="1797"/>
              <a:ext cx="3062" cy="320"/>
            </a:xfrm>
            <a:prstGeom prst="roundRect">
              <a:avLst>
                <a:gd name="adj" fmla="val 50000"/>
              </a:avLst>
            </a:prstGeom>
            <a:noFill/>
            <a:ln w="28575" algn="ctr">
              <a:solidFill>
                <a:schemeClr val="hlink"/>
              </a:solidFill>
              <a:round/>
              <a:headEnd/>
              <a:tailEnd/>
            </a:ln>
          </p:spPr>
          <p:txBody>
            <a:bodyPr wrap="none" anchor="ctr"/>
            <a:lstStyle/>
            <a:p>
              <a:endParaRPr lang="zh-CN" altLang="en-US" sz="2400" b="1">
                <a:solidFill>
                  <a:srgbClr val="000000"/>
                </a:solidFill>
                <a:latin typeface="楷体_GB2312" pitchFamily="49" charset="-122"/>
                <a:ea typeface="楷体_GB2312" pitchFamily="49" charset="-122"/>
              </a:endParaRPr>
            </a:p>
          </p:txBody>
        </p:sp>
        <p:sp>
          <p:nvSpPr>
            <p:cNvPr id="10278" name="Rectangle 78"/>
            <p:cNvSpPr>
              <a:spLocks noChangeArrowheads="1"/>
            </p:cNvSpPr>
            <p:nvPr/>
          </p:nvSpPr>
          <p:spPr bwMode="auto">
            <a:xfrm>
              <a:off x="1950" y="1846"/>
              <a:ext cx="2880" cy="233"/>
            </a:xfrm>
            <a:prstGeom prst="rect">
              <a:avLst/>
            </a:prstGeom>
            <a:noFill/>
            <a:ln w="9525">
              <a:noFill/>
              <a:miter lim="800000"/>
              <a:headEnd/>
              <a:tailEnd/>
            </a:ln>
            <a:effectLst>
              <a:prstShdw prst="shdw17" dist="17961" dir="13500000">
                <a:srgbClr val="708688">
                  <a:alpha val="50000"/>
                </a:srgbClr>
              </a:prstShdw>
            </a:effectLst>
          </p:spPr>
          <p:txBody>
            <a:bodyPr lIns="0" tIns="0" rIns="0" bIns="0">
              <a:spAutoFit/>
            </a:bodyPr>
            <a:lstStyle/>
            <a:p>
              <a:pPr eaLnBrk="1" hangingPunct="1"/>
              <a:r>
                <a:rPr lang="zh-CN" altLang="en-US" sz="2400" dirty="0">
                  <a:ln>
                    <a:solidFill>
                      <a:srgbClr val="002060"/>
                    </a:solidFill>
                  </a:ln>
                  <a:solidFill>
                    <a:srgbClr val="002060"/>
                  </a:solidFill>
                  <a:latin typeface="黑体" pitchFamily="2" charset="-122"/>
                  <a:ea typeface="黑体" pitchFamily="2" charset="-122"/>
                </a:rPr>
                <a:t>可信的云计算安全框架</a:t>
              </a:r>
            </a:p>
          </p:txBody>
        </p:sp>
      </p:grpSp>
      <p:sp>
        <p:nvSpPr>
          <p:cNvPr id="10254" name="AutoShape 71"/>
          <p:cNvSpPr>
            <a:spLocks noChangeArrowheads="1"/>
          </p:cNvSpPr>
          <p:nvPr/>
        </p:nvSpPr>
        <p:spPr bwMode="gray">
          <a:xfrm>
            <a:off x="3106738" y="4124325"/>
            <a:ext cx="5678487" cy="528638"/>
          </a:xfrm>
          <a:prstGeom prst="roundRect">
            <a:avLst>
              <a:gd name="adj" fmla="val 50000"/>
            </a:avLst>
          </a:prstGeom>
          <a:noFill/>
          <a:ln w="28575" algn="ctr">
            <a:solidFill>
              <a:schemeClr val="hlink"/>
            </a:solidFill>
            <a:round/>
            <a:headEnd/>
            <a:tailEnd/>
          </a:ln>
        </p:spPr>
        <p:txBody>
          <a:bodyPr wrap="none" lIns="0" tIns="0" rIns="0" bIns="0" anchor="ctr"/>
          <a:lstStyle/>
          <a:p>
            <a:r>
              <a:rPr lang="zh-CN" altLang="en-US" sz="2400" dirty="0">
                <a:ln>
                  <a:solidFill>
                    <a:srgbClr val="002060"/>
                  </a:solidFill>
                </a:ln>
                <a:solidFill>
                  <a:srgbClr val="002060"/>
                </a:solidFill>
                <a:latin typeface="黑体" pitchFamily="2" charset="-122"/>
                <a:ea typeface="黑体" pitchFamily="2" charset="-122"/>
              </a:rPr>
              <a:t>可信云架构与关键技术</a:t>
            </a:r>
          </a:p>
        </p:txBody>
      </p:sp>
      <p:grpSp>
        <p:nvGrpSpPr>
          <p:cNvPr id="10255" name="Group 34"/>
          <p:cNvGrpSpPr>
            <a:grpSpLocks/>
          </p:cNvGrpSpPr>
          <p:nvPr/>
        </p:nvGrpSpPr>
        <p:grpSpPr bwMode="auto">
          <a:xfrm>
            <a:off x="2555875" y="4160838"/>
            <a:ext cx="381000" cy="481012"/>
            <a:chOff x="2078" y="1471"/>
            <a:chExt cx="1615" cy="2039"/>
          </a:xfrm>
        </p:grpSpPr>
        <p:sp>
          <p:nvSpPr>
            <p:cNvPr id="10271"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72"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52" name="Oval 37"/>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74" name="Oval 38"/>
            <p:cNvSpPr>
              <a:spLocks noChangeArrowheads="1"/>
            </p:cNvSpPr>
            <p:nvPr/>
          </p:nvSpPr>
          <p:spPr bwMode="gray">
            <a:xfrm>
              <a:off x="2327" y="1471"/>
              <a:ext cx="781" cy="2039"/>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54" name="Oval 39"/>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76" name="Oval 40"/>
            <p:cNvSpPr>
              <a:spLocks noChangeArrowheads="1"/>
            </p:cNvSpPr>
            <p:nvPr/>
          </p:nvSpPr>
          <p:spPr bwMode="gray">
            <a:xfrm>
              <a:off x="2334" y="1471"/>
              <a:ext cx="1097" cy="2039"/>
            </a:xfrm>
            <a:prstGeom prst="ellipse">
              <a:avLst/>
            </a:prstGeom>
            <a:solidFill>
              <a:srgbClr val="00B05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grpSp>
        <p:nvGrpSpPr>
          <p:cNvPr id="10256" name="Group 34"/>
          <p:cNvGrpSpPr>
            <a:grpSpLocks/>
          </p:cNvGrpSpPr>
          <p:nvPr/>
        </p:nvGrpSpPr>
        <p:grpSpPr bwMode="auto">
          <a:xfrm>
            <a:off x="1979613" y="5313363"/>
            <a:ext cx="381000" cy="481012"/>
            <a:chOff x="2078" y="1471"/>
            <a:chExt cx="1615" cy="2039"/>
          </a:xfrm>
        </p:grpSpPr>
        <p:sp>
          <p:nvSpPr>
            <p:cNvPr id="10265"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66"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62" name="Oval 37"/>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68" name="Oval 38"/>
            <p:cNvSpPr>
              <a:spLocks noChangeArrowheads="1"/>
            </p:cNvSpPr>
            <p:nvPr/>
          </p:nvSpPr>
          <p:spPr bwMode="gray">
            <a:xfrm>
              <a:off x="2327" y="1471"/>
              <a:ext cx="781" cy="2039"/>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64" name="Oval 39"/>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70" name="Oval 40"/>
            <p:cNvSpPr>
              <a:spLocks noChangeArrowheads="1"/>
            </p:cNvSpPr>
            <p:nvPr/>
          </p:nvSpPr>
          <p:spPr bwMode="gray">
            <a:xfrm>
              <a:off x="2334" y="1471"/>
              <a:ext cx="1097" cy="2039"/>
            </a:xfrm>
            <a:prstGeom prst="ellipse">
              <a:avLst/>
            </a:prstGeom>
            <a:solidFill>
              <a:srgbClr val="0070C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grpSp>
        <p:nvGrpSpPr>
          <p:cNvPr id="10257" name="Group 34"/>
          <p:cNvGrpSpPr>
            <a:grpSpLocks/>
          </p:cNvGrpSpPr>
          <p:nvPr/>
        </p:nvGrpSpPr>
        <p:grpSpPr bwMode="auto">
          <a:xfrm>
            <a:off x="2478088" y="2874963"/>
            <a:ext cx="381000" cy="481012"/>
            <a:chOff x="2078" y="1471"/>
            <a:chExt cx="1615" cy="2039"/>
          </a:xfrm>
        </p:grpSpPr>
        <p:sp>
          <p:nvSpPr>
            <p:cNvPr id="10259"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60"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72" name="Oval 37"/>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62" name="Oval 38"/>
            <p:cNvSpPr>
              <a:spLocks noChangeArrowheads="1"/>
            </p:cNvSpPr>
            <p:nvPr/>
          </p:nvSpPr>
          <p:spPr bwMode="gray">
            <a:xfrm>
              <a:off x="2327" y="1471"/>
              <a:ext cx="781" cy="2039"/>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74" name="Oval 39"/>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64" name="Oval 40"/>
            <p:cNvSpPr>
              <a:spLocks noChangeArrowheads="1"/>
            </p:cNvSpPr>
            <p:nvPr/>
          </p:nvSpPr>
          <p:spPr bwMode="gray">
            <a:xfrm>
              <a:off x="2334" y="1471"/>
              <a:ext cx="1097" cy="2039"/>
            </a:xfrm>
            <a:prstGeom prst="ellipse">
              <a:avLst/>
            </a:prstGeom>
            <a:solidFill>
              <a:srgbClr val="FFC00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sp>
        <p:nvSpPr>
          <p:cNvPr id="10258" name="AutoShape 71"/>
          <p:cNvSpPr>
            <a:spLocks noChangeArrowheads="1"/>
          </p:cNvSpPr>
          <p:nvPr/>
        </p:nvSpPr>
        <p:spPr bwMode="gray">
          <a:xfrm>
            <a:off x="2484438" y="5229225"/>
            <a:ext cx="6300787" cy="528638"/>
          </a:xfrm>
          <a:prstGeom prst="roundRect">
            <a:avLst>
              <a:gd name="adj" fmla="val 50000"/>
            </a:avLst>
          </a:prstGeom>
          <a:noFill/>
          <a:ln w="28575" algn="ctr">
            <a:solidFill>
              <a:schemeClr val="hlink"/>
            </a:solidFill>
            <a:round/>
            <a:headEnd/>
            <a:tailEnd/>
          </a:ln>
        </p:spPr>
        <p:txBody>
          <a:bodyPr wrap="none" lIns="0" tIns="0" rIns="0" bIns="0" anchor="ctr"/>
          <a:lstStyle/>
          <a:p>
            <a:r>
              <a:rPr lang="zh-CN" altLang="en-US" sz="2800" b="1" dirty="0">
                <a:ln>
                  <a:solidFill>
                    <a:srgbClr val="C00000"/>
                  </a:solidFill>
                </a:ln>
                <a:solidFill>
                  <a:srgbClr val="C00000"/>
                </a:solidFill>
                <a:latin typeface="Times New Roman" pitchFamily="18" charset="0"/>
                <a:ea typeface="黑体" pitchFamily="2" charset="-122"/>
                <a:cs typeface="Times New Roman" pitchFamily="18" charset="0"/>
              </a:rPr>
              <a:t>对策与建议  </a:t>
            </a:r>
          </a:p>
        </p:txBody>
      </p:sp>
    </p:spTree>
    <p:extLst>
      <p:ext uri="{BB962C8B-B14F-4D97-AF65-F5344CB8AC3E}">
        <p14:creationId xmlns:p14="http://schemas.microsoft.com/office/powerpoint/2010/main" xmlns="" val="266820737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73"/>
          <p:cNvSpPr txBox="1">
            <a:spLocks noChangeArrowheads="1"/>
          </p:cNvSpPr>
          <p:nvPr/>
        </p:nvSpPr>
        <p:spPr bwMode="auto">
          <a:xfrm>
            <a:off x="692150" y="119698"/>
            <a:ext cx="8451850" cy="584775"/>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a:spAutoFit/>
          </a:bodyPr>
          <a:lstStyle>
            <a:defPPr>
              <a:defRPr lang="en-US"/>
            </a:defPPr>
            <a:lvl1pPr eaLnBrk="1" hangingPunct="1">
              <a:spcBef>
                <a:spcPct val="50000"/>
              </a:spcBef>
              <a:defRPr sz="3200" b="1">
                <a:ea typeface="隶书" pitchFamily="49" charset="-122"/>
              </a:defRPr>
            </a:lvl1pPr>
          </a:lstStyle>
          <a:p>
            <a:r>
              <a:rPr lang="zh-CN" altLang="en-US" dirty="0">
                <a:ln>
                  <a:solidFill>
                    <a:srgbClr val="C00000"/>
                  </a:solidFill>
                </a:ln>
                <a:solidFill>
                  <a:srgbClr val="C00000"/>
                </a:solidFill>
                <a:latin typeface="Times New Roman" pitchFamily="18" charset="0"/>
                <a:ea typeface="黑体" pitchFamily="2" charset="-122"/>
                <a:cs typeface="Times New Roman" pitchFamily="18" charset="0"/>
              </a:rPr>
              <a:t>对策与建议  </a:t>
            </a:r>
          </a:p>
        </p:txBody>
      </p:sp>
      <p:sp>
        <p:nvSpPr>
          <p:cNvPr id="6" name="矩形 1"/>
          <p:cNvSpPr>
            <a:spLocks noChangeArrowheads="1"/>
          </p:cNvSpPr>
          <p:nvPr/>
        </p:nvSpPr>
        <p:spPr bwMode="auto">
          <a:xfrm>
            <a:off x="2428860" y="1857364"/>
            <a:ext cx="4046538"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nSpc>
                <a:spcPct val="150000"/>
              </a:lnSpc>
              <a:buFont typeface="Wingdings" pitchFamily="2" charset="2"/>
              <a:buChar char="u"/>
              <a:defRPr/>
            </a:pPr>
            <a:r>
              <a:rPr lang="zh-CN" altLang="en-US" sz="3200" dirty="0" smtClean="0">
                <a:ln>
                  <a:solidFill>
                    <a:srgbClr val="002060"/>
                  </a:solidFill>
                </a:ln>
                <a:solidFill>
                  <a:srgbClr val="002060"/>
                </a:solidFill>
                <a:latin typeface="黑体" pitchFamily="2" charset="-122"/>
                <a:ea typeface="黑体" pitchFamily="2" charset="-122"/>
              </a:rPr>
              <a:t>高度重视安全</a:t>
            </a:r>
            <a:endParaRPr lang="en-US" altLang="zh-CN" sz="3200" dirty="0" smtClean="0">
              <a:ln>
                <a:solidFill>
                  <a:srgbClr val="002060"/>
                </a:solidFill>
              </a:ln>
              <a:solidFill>
                <a:srgbClr val="002060"/>
              </a:solidFill>
              <a:latin typeface="黑体" pitchFamily="2" charset="-122"/>
              <a:ea typeface="黑体" pitchFamily="2" charset="-122"/>
            </a:endParaRPr>
          </a:p>
          <a:p>
            <a:pPr marL="342900" indent="-342900">
              <a:lnSpc>
                <a:spcPct val="150000"/>
              </a:lnSpc>
              <a:buFont typeface="Wingdings" pitchFamily="2" charset="2"/>
              <a:buChar char="u"/>
              <a:defRPr/>
            </a:pPr>
            <a:r>
              <a:rPr lang="zh-CN" altLang="en-US" sz="3200" dirty="0" smtClean="0">
                <a:ln>
                  <a:solidFill>
                    <a:srgbClr val="002060"/>
                  </a:solidFill>
                </a:ln>
                <a:solidFill>
                  <a:srgbClr val="002060"/>
                </a:solidFill>
                <a:latin typeface="黑体" pitchFamily="2" charset="-122"/>
                <a:ea typeface="黑体" pitchFamily="2" charset="-122"/>
              </a:rPr>
              <a:t>鼓励自主创新</a:t>
            </a:r>
            <a:endParaRPr lang="en-US" altLang="zh-CN" sz="3200" dirty="0">
              <a:ln>
                <a:solidFill>
                  <a:srgbClr val="002060"/>
                </a:solidFill>
              </a:ln>
              <a:solidFill>
                <a:srgbClr val="002060"/>
              </a:solidFill>
              <a:latin typeface="黑体" pitchFamily="2" charset="-122"/>
              <a:ea typeface="黑体" pitchFamily="2" charset="-122"/>
            </a:endParaRPr>
          </a:p>
          <a:p>
            <a:pPr marL="342900" indent="-342900">
              <a:lnSpc>
                <a:spcPct val="150000"/>
              </a:lnSpc>
              <a:buFont typeface="Wingdings" pitchFamily="2" charset="2"/>
              <a:buChar char="u"/>
              <a:defRPr/>
            </a:pPr>
            <a:r>
              <a:rPr lang="zh-CN" altLang="en-US" sz="3200" dirty="0" smtClean="0">
                <a:ln>
                  <a:solidFill>
                    <a:srgbClr val="002060"/>
                  </a:solidFill>
                </a:ln>
                <a:solidFill>
                  <a:srgbClr val="002060"/>
                </a:solidFill>
                <a:latin typeface="黑体" pitchFamily="2" charset="-122"/>
                <a:ea typeface="黑体" pitchFamily="2" charset="-122"/>
              </a:rPr>
              <a:t>加大支持力度</a:t>
            </a:r>
            <a:endParaRPr lang="en-US" altLang="zh-CN" sz="3200" dirty="0">
              <a:ln>
                <a:solidFill>
                  <a:srgbClr val="002060"/>
                </a:solidFill>
              </a:ln>
              <a:solidFill>
                <a:srgbClr val="002060"/>
              </a:solidFill>
              <a:latin typeface="黑体" pitchFamily="2" charset="-122"/>
              <a:ea typeface="黑体" pitchFamily="2" charset="-122"/>
            </a:endParaRPr>
          </a:p>
          <a:p>
            <a:pPr marL="342900" indent="-342900">
              <a:lnSpc>
                <a:spcPct val="150000"/>
              </a:lnSpc>
              <a:buFont typeface="Wingdings" pitchFamily="2" charset="2"/>
              <a:buChar char="u"/>
              <a:defRPr/>
            </a:pPr>
            <a:r>
              <a:rPr lang="zh-CN" altLang="en-US" sz="3200" dirty="0">
                <a:ln>
                  <a:solidFill>
                    <a:srgbClr val="002060"/>
                  </a:solidFill>
                </a:ln>
                <a:solidFill>
                  <a:srgbClr val="002060"/>
                </a:solidFill>
                <a:latin typeface="黑体" pitchFamily="2" charset="-122"/>
                <a:ea typeface="黑体" pitchFamily="2" charset="-122"/>
              </a:rPr>
              <a:t>开展</a:t>
            </a:r>
            <a:r>
              <a:rPr lang="zh-CN" altLang="en-US" sz="3200" dirty="0" smtClean="0">
                <a:ln>
                  <a:solidFill>
                    <a:srgbClr val="002060"/>
                  </a:solidFill>
                </a:ln>
                <a:solidFill>
                  <a:srgbClr val="002060"/>
                </a:solidFill>
                <a:latin typeface="黑体" pitchFamily="2" charset="-122"/>
                <a:ea typeface="黑体" pitchFamily="2" charset="-122"/>
              </a:rPr>
              <a:t>试点示范</a:t>
            </a:r>
            <a:endParaRPr lang="zh-CN" altLang="en-US" sz="3200" dirty="0">
              <a:ln>
                <a:solidFill>
                  <a:srgbClr val="002060"/>
                </a:solidFill>
              </a:ln>
              <a:solidFill>
                <a:srgbClr val="002060"/>
              </a:solidFill>
              <a:latin typeface="黑体" pitchFamily="2" charset="-122"/>
              <a:ea typeface="黑体" pitchFamily="2" charset="-122"/>
            </a:endParaRPr>
          </a:p>
        </p:txBody>
      </p:sp>
    </p:spTree>
    <p:extLst>
      <p:ext uri="{BB962C8B-B14F-4D97-AF65-F5344CB8AC3E}">
        <p14:creationId xmlns:p14="http://schemas.microsoft.com/office/powerpoint/2010/main" xmlns="" val="4928388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矩形 1"/>
          <p:cNvSpPr>
            <a:spLocks noChangeArrowheads="1"/>
          </p:cNvSpPr>
          <p:nvPr/>
        </p:nvSpPr>
        <p:spPr bwMode="auto">
          <a:xfrm>
            <a:off x="596900" y="1214422"/>
            <a:ext cx="8151813" cy="4321183"/>
          </a:xfrm>
          <a:prstGeom prst="rect">
            <a:avLst/>
          </a:prstGeom>
          <a:noFill/>
          <a:ln w="9525">
            <a:noFill/>
            <a:miter lim="800000"/>
            <a:headEnd/>
            <a:tailEnd/>
          </a:ln>
        </p:spPr>
        <p:txBody>
          <a:bodyPr wrap="square">
            <a:spAutoFit/>
          </a:bodyPr>
          <a:lstStyle/>
          <a:p>
            <a:pPr marL="342900" indent="-342900">
              <a:lnSpc>
                <a:spcPct val="150000"/>
              </a:lnSpc>
              <a:spcBef>
                <a:spcPct val="15000"/>
              </a:spcBef>
            </a:pPr>
            <a:r>
              <a:rPr lang="zh-CN" altLang="en-US" sz="3200" b="1" dirty="0">
                <a:ln>
                  <a:solidFill>
                    <a:srgbClr val="C00000"/>
                  </a:solidFill>
                </a:ln>
                <a:solidFill>
                  <a:srgbClr val="C00000"/>
                </a:solidFill>
                <a:latin typeface="Times New Roman" pitchFamily="18" charset="0"/>
                <a:ea typeface="黑体" pitchFamily="2" charset="-122"/>
                <a:cs typeface="Times New Roman" pitchFamily="18" charset="0"/>
              </a:rPr>
              <a:t>高度</a:t>
            </a:r>
            <a:r>
              <a:rPr lang="zh-CN" altLang="en-US" sz="3200" b="1" dirty="0" smtClean="0">
                <a:ln>
                  <a:solidFill>
                    <a:srgbClr val="C00000"/>
                  </a:solidFill>
                </a:ln>
                <a:solidFill>
                  <a:srgbClr val="C00000"/>
                </a:solidFill>
                <a:latin typeface="Times New Roman" pitchFamily="18" charset="0"/>
                <a:ea typeface="黑体" pitchFamily="2" charset="-122"/>
                <a:cs typeface="Times New Roman" pitchFamily="18" charset="0"/>
              </a:rPr>
              <a:t>重视安全</a:t>
            </a:r>
            <a:endParaRPr lang="en-US" altLang="zh-CN" sz="3200" b="1" dirty="0">
              <a:ln>
                <a:solidFill>
                  <a:srgbClr val="C00000"/>
                </a:solidFill>
              </a:ln>
              <a:solidFill>
                <a:srgbClr val="C00000"/>
              </a:solidFill>
              <a:latin typeface="Times New Roman" pitchFamily="18" charset="0"/>
              <a:ea typeface="黑体" pitchFamily="2" charset="-122"/>
              <a:cs typeface="Times New Roman" pitchFamily="18" charset="0"/>
            </a:endParaRPr>
          </a:p>
          <a:p>
            <a:pPr marL="342900" lvl="2" indent="-342900">
              <a:lnSpc>
                <a:spcPct val="150000"/>
              </a:lnSpc>
              <a:spcBef>
                <a:spcPct val="15000"/>
              </a:spcBef>
              <a:buFont typeface="Wingdings" pitchFamily="2" charset="2"/>
              <a:buChar char="u"/>
              <a:defRPr/>
            </a:pPr>
            <a:r>
              <a:rPr lang="zh-CN" altLang="en-US" sz="2400" dirty="0" smtClean="0">
                <a:ln>
                  <a:solidFill>
                    <a:srgbClr val="002060"/>
                  </a:solidFill>
                </a:ln>
                <a:solidFill>
                  <a:srgbClr val="002060"/>
                </a:solidFill>
                <a:latin typeface="黑体" pitchFamily="2" charset="-122"/>
                <a:ea typeface="黑体" pitchFamily="2" charset="-122"/>
              </a:rPr>
              <a:t>需把云安全放在发展云计算的核心位置</a:t>
            </a:r>
            <a:r>
              <a:rPr lang="zh-CN" altLang="zh-CN" sz="2400" dirty="0" smtClean="0">
                <a:ln>
                  <a:solidFill>
                    <a:srgbClr val="002060"/>
                  </a:solidFill>
                </a:ln>
                <a:solidFill>
                  <a:srgbClr val="002060"/>
                </a:solidFill>
                <a:latin typeface="黑体" pitchFamily="2" charset="-122"/>
                <a:ea typeface="黑体" pitchFamily="2" charset="-122"/>
              </a:rPr>
              <a:t>，</a:t>
            </a:r>
            <a:r>
              <a:rPr lang="zh-CN" altLang="en-US" sz="2400" dirty="0" smtClean="0">
                <a:ln>
                  <a:solidFill>
                    <a:srgbClr val="002060"/>
                  </a:solidFill>
                </a:ln>
                <a:solidFill>
                  <a:srgbClr val="002060"/>
                </a:solidFill>
                <a:latin typeface="黑体" pitchFamily="2" charset="-122"/>
                <a:ea typeface="黑体" pitchFamily="2" charset="-122"/>
              </a:rPr>
              <a:t>从战略高度</a:t>
            </a:r>
            <a:r>
              <a:rPr lang="zh-CN" altLang="zh-CN" sz="2400" dirty="0" smtClean="0">
                <a:ln>
                  <a:solidFill>
                    <a:srgbClr val="002060"/>
                  </a:solidFill>
                </a:ln>
                <a:solidFill>
                  <a:srgbClr val="002060"/>
                </a:solidFill>
                <a:latin typeface="黑体" pitchFamily="2" charset="-122"/>
                <a:ea typeface="黑体" pitchFamily="2" charset="-122"/>
              </a:rPr>
              <a:t>制定</a:t>
            </a:r>
            <a:r>
              <a:rPr lang="zh-CN" altLang="zh-CN" sz="2400" dirty="0">
                <a:ln>
                  <a:solidFill>
                    <a:srgbClr val="002060"/>
                  </a:solidFill>
                </a:ln>
                <a:solidFill>
                  <a:srgbClr val="002060"/>
                </a:solidFill>
                <a:latin typeface="黑体" pitchFamily="2" charset="-122"/>
                <a:ea typeface="黑体" pitchFamily="2" charset="-122"/>
              </a:rPr>
              <a:t>基于可信云架构的云安全产业发展路线图。</a:t>
            </a:r>
            <a:endParaRPr lang="en-US" altLang="zh-CN" sz="2400" dirty="0">
              <a:ln>
                <a:solidFill>
                  <a:srgbClr val="002060"/>
                </a:solidFill>
              </a:ln>
              <a:solidFill>
                <a:srgbClr val="002060"/>
              </a:solidFill>
              <a:latin typeface="黑体" pitchFamily="2" charset="-122"/>
              <a:ea typeface="黑体" pitchFamily="2" charset="-122"/>
            </a:endParaRPr>
          </a:p>
          <a:p>
            <a:pPr marL="342900" lvl="2" indent="-342900">
              <a:lnSpc>
                <a:spcPct val="150000"/>
              </a:lnSpc>
              <a:spcBef>
                <a:spcPct val="15000"/>
              </a:spcBef>
              <a:buFont typeface="Wingdings" pitchFamily="2" charset="2"/>
              <a:buChar char="u"/>
              <a:defRPr/>
            </a:pPr>
            <a:r>
              <a:rPr lang="zh-CN" altLang="zh-CN" sz="2400" dirty="0">
                <a:ln>
                  <a:solidFill>
                    <a:srgbClr val="002060"/>
                  </a:solidFill>
                </a:ln>
                <a:solidFill>
                  <a:srgbClr val="002060"/>
                </a:solidFill>
                <a:latin typeface="黑体" pitchFamily="2" charset="-122"/>
                <a:ea typeface="黑体" pitchFamily="2" charset="-122"/>
              </a:rPr>
              <a:t>参考国内等级保护、可信计算相关标准，结合国内云应用、云安全相关技术发展现状，制定统一的云环境可信技术标准和可信测评标准</a:t>
            </a:r>
            <a:r>
              <a:rPr lang="zh-CN" altLang="en-US" sz="2400" dirty="0">
                <a:ln>
                  <a:solidFill>
                    <a:srgbClr val="002060"/>
                  </a:solidFill>
                </a:ln>
                <a:solidFill>
                  <a:srgbClr val="002060"/>
                </a:solidFill>
                <a:latin typeface="黑体" pitchFamily="2" charset="-122"/>
                <a:ea typeface="黑体" pitchFamily="2" charset="-122"/>
              </a:rPr>
              <a:t>。</a:t>
            </a:r>
            <a:endParaRPr lang="en-US" altLang="zh-CN" sz="2400" dirty="0">
              <a:ln>
                <a:solidFill>
                  <a:srgbClr val="002060"/>
                </a:solidFill>
              </a:ln>
              <a:solidFill>
                <a:srgbClr val="002060"/>
              </a:solidFill>
              <a:latin typeface="黑体" pitchFamily="2" charset="-122"/>
              <a:ea typeface="黑体" pitchFamily="2" charset="-122"/>
            </a:endParaRPr>
          </a:p>
          <a:p>
            <a:pPr marL="342900" lvl="2" indent="-342900">
              <a:lnSpc>
                <a:spcPct val="150000"/>
              </a:lnSpc>
              <a:spcBef>
                <a:spcPct val="15000"/>
              </a:spcBef>
              <a:buFont typeface="Wingdings" pitchFamily="2" charset="2"/>
              <a:buChar char="u"/>
              <a:defRPr/>
            </a:pPr>
            <a:r>
              <a:rPr lang="zh-CN" altLang="zh-CN" sz="2400" dirty="0">
                <a:ln>
                  <a:solidFill>
                    <a:srgbClr val="002060"/>
                  </a:solidFill>
                </a:ln>
                <a:solidFill>
                  <a:srgbClr val="002060"/>
                </a:solidFill>
                <a:latin typeface="黑体" pitchFamily="2" charset="-122"/>
                <a:ea typeface="黑体" pitchFamily="2" charset="-122"/>
              </a:rPr>
              <a:t>加快云计算安全和可信计算人才培养进程</a:t>
            </a:r>
            <a:r>
              <a:rPr lang="zh-CN" altLang="en-US" sz="2400" dirty="0">
                <a:ln>
                  <a:solidFill>
                    <a:srgbClr val="002060"/>
                  </a:solidFill>
                </a:ln>
                <a:solidFill>
                  <a:srgbClr val="002060"/>
                </a:solidFill>
                <a:latin typeface="黑体" pitchFamily="2" charset="-122"/>
                <a:ea typeface="黑体" pitchFamily="2" charset="-122"/>
              </a:rPr>
              <a:t>。</a:t>
            </a:r>
            <a:endParaRPr lang="en-US" altLang="zh-CN" sz="2400" dirty="0">
              <a:ln>
                <a:solidFill>
                  <a:srgbClr val="002060"/>
                </a:solidFill>
              </a:ln>
              <a:solidFill>
                <a:srgbClr val="002060"/>
              </a:solidFill>
              <a:latin typeface="黑体" pitchFamily="2" charset="-122"/>
              <a:ea typeface="黑体" pitchFamily="2" charset="-122"/>
            </a:endParaRPr>
          </a:p>
        </p:txBody>
      </p:sp>
      <p:sp>
        <p:nvSpPr>
          <p:cNvPr id="5" name="Text Box 73"/>
          <p:cNvSpPr txBox="1">
            <a:spLocks noChangeArrowheads="1"/>
          </p:cNvSpPr>
          <p:nvPr/>
        </p:nvSpPr>
        <p:spPr bwMode="auto">
          <a:xfrm>
            <a:off x="692150" y="119698"/>
            <a:ext cx="8451850" cy="584775"/>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a:spAutoFit/>
          </a:bodyPr>
          <a:lstStyle>
            <a:defPPr>
              <a:defRPr lang="en-US"/>
            </a:defPPr>
            <a:lvl1pPr eaLnBrk="1" hangingPunct="1">
              <a:spcBef>
                <a:spcPct val="50000"/>
              </a:spcBef>
              <a:defRPr sz="3200" b="1">
                <a:ea typeface="隶书" pitchFamily="49" charset="-122"/>
              </a:defRPr>
            </a:lvl1pPr>
          </a:lstStyle>
          <a:p>
            <a:r>
              <a:rPr lang="zh-CN" altLang="en-US" dirty="0">
                <a:ln>
                  <a:solidFill>
                    <a:srgbClr val="C00000"/>
                  </a:solidFill>
                </a:ln>
                <a:solidFill>
                  <a:srgbClr val="C00000"/>
                </a:solidFill>
                <a:latin typeface="Times New Roman" pitchFamily="18" charset="0"/>
                <a:ea typeface="黑体" pitchFamily="2" charset="-122"/>
                <a:cs typeface="Times New Roman" pitchFamily="18" charset="0"/>
              </a:rPr>
              <a:t>对策与建议  </a:t>
            </a:r>
          </a:p>
        </p:txBody>
      </p:sp>
    </p:spTree>
    <p:extLst>
      <p:ext uri="{BB962C8B-B14F-4D97-AF65-F5344CB8AC3E}">
        <p14:creationId xmlns:p14="http://schemas.microsoft.com/office/powerpoint/2010/main" xmlns="" val="727988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矩形 1"/>
          <p:cNvSpPr>
            <a:spLocks noChangeArrowheads="1"/>
          </p:cNvSpPr>
          <p:nvPr/>
        </p:nvSpPr>
        <p:spPr bwMode="auto">
          <a:xfrm>
            <a:off x="596900" y="1544638"/>
            <a:ext cx="8151813" cy="4321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nSpc>
                <a:spcPct val="150000"/>
              </a:lnSpc>
              <a:spcBef>
                <a:spcPct val="15000"/>
              </a:spcBef>
              <a:defRPr/>
            </a:pPr>
            <a:r>
              <a:rPr lang="zh-CN" altLang="en-US" sz="3200" b="1" dirty="0" smtClean="0">
                <a:ln>
                  <a:solidFill>
                    <a:srgbClr val="C00000"/>
                  </a:solidFill>
                </a:ln>
                <a:solidFill>
                  <a:srgbClr val="C00000"/>
                </a:solidFill>
                <a:latin typeface="Times New Roman" pitchFamily="18" charset="0"/>
                <a:ea typeface="黑体" pitchFamily="2" charset="-122"/>
                <a:cs typeface="Times New Roman" pitchFamily="18" charset="0"/>
              </a:rPr>
              <a:t>鼓励自主创新</a:t>
            </a:r>
            <a:endParaRPr lang="en-US" altLang="zh-CN" sz="3200" b="1" dirty="0" smtClean="0">
              <a:ln>
                <a:solidFill>
                  <a:srgbClr val="C00000"/>
                </a:solidFill>
              </a:ln>
              <a:solidFill>
                <a:srgbClr val="C00000"/>
              </a:solidFill>
              <a:latin typeface="Times New Roman" pitchFamily="18" charset="0"/>
              <a:ea typeface="黑体" pitchFamily="2" charset="-122"/>
              <a:cs typeface="Times New Roman" pitchFamily="18" charset="0"/>
            </a:endParaRPr>
          </a:p>
          <a:p>
            <a:pPr marL="342900" lvl="2" indent="-342900">
              <a:lnSpc>
                <a:spcPct val="150000"/>
              </a:lnSpc>
              <a:spcBef>
                <a:spcPct val="15000"/>
              </a:spcBef>
              <a:buFont typeface="Wingdings" pitchFamily="2" charset="2"/>
              <a:buChar char="u"/>
              <a:defRPr/>
            </a:pPr>
            <a:r>
              <a:rPr lang="zh-CN" altLang="zh-CN" sz="2400" dirty="0">
                <a:ln>
                  <a:solidFill>
                    <a:srgbClr val="002060"/>
                  </a:solidFill>
                </a:ln>
                <a:solidFill>
                  <a:srgbClr val="002060"/>
                </a:solidFill>
                <a:latin typeface="黑体" pitchFamily="2" charset="-122"/>
                <a:ea typeface="黑体" pitchFamily="2" charset="-122"/>
              </a:rPr>
              <a:t>在国家的大力支持下</a:t>
            </a:r>
            <a:r>
              <a:rPr lang="zh-CN" altLang="zh-CN" sz="2400" dirty="0" smtClean="0">
                <a:ln>
                  <a:solidFill>
                    <a:srgbClr val="002060"/>
                  </a:solidFill>
                </a:ln>
                <a:solidFill>
                  <a:srgbClr val="002060"/>
                </a:solidFill>
                <a:latin typeface="黑体" pitchFamily="2" charset="-122"/>
                <a:ea typeface="黑体" pitchFamily="2" charset="-122"/>
              </a:rPr>
              <a:t>，</a:t>
            </a:r>
            <a:r>
              <a:rPr lang="zh-CN" altLang="en-US" sz="2400" dirty="0" smtClean="0">
                <a:ln>
                  <a:solidFill>
                    <a:srgbClr val="002060"/>
                  </a:solidFill>
                </a:ln>
                <a:solidFill>
                  <a:srgbClr val="002060"/>
                </a:solidFill>
                <a:latin typeface="黑体" pitchFamily="2" charset="-122"/>
                <a:ea typeface="黑体" pitchFamily="2" charset="-122"/>
              </a:rPr>
              <a:t>立足自主可控、安全可信，集中力量攻关，突破关键技术，改变受制于人的局面</a:t>
            </a:r>
            <a:r>
              <a:rPr lang="zh-CN" altLang="zh-CN" sz="2400" dirty="0" smtClean="0">
                <a:ln>
                  <a:solidFill>
                    <a:srgbClr val="002060"/>
                  </a:solidFill>
                </a:ln>
                <a:solidFill>
                  <a:srgbClr val="002060"/>
                </a:solidFill>
                <a:latin typeface="黑体" pitchFamily="2" charset="-122"/>
                <a:ea typeface="黑体" pitchFamily="2" charset="-122"/>
              </a:rPr>
              <a:t>。</a:t>
            </a:r>
            <a:endParaRPr lang="en-US" altLang="zh-CN" sz="2400" dirty="0">
              <a:ln>
                <a:solidFill>
                  <a:srgbClr val="002060"/>
                </a:solidFill>
              </a:ln>
              <a:solidFill>
                <a:srgbClr val="002060"/>
              </a:solidFill>
              <a:latin typeface="黑体" pitchFamily="2" charset="-122"/>
              <a:ea typeface="黑体" pitchFamily="2" charset="-122"/>
            </a:endParaRPr>
          </a:p>
          <a:p>
            <a:pPr marL="342900" lvl="2" indent="-342900">
              <a:lnSpc>
                <a:spcPct val="150000"/>
              </a:lnSpc>
              <a:spcBef>
                <a:spcPct val="15000"/>
              </a:spcBef>
              <a:buFont typeface="Wingdings" pitchFamily="2" charset="2"/>
              <a:buChar char="u"/>
              <a:defRPr/>
            </a:pPr>
            <a:r>
              <a:rPr lang="zh-CN" altLang="zh-CN" sz="2400" dirty="0">
                <a:ln>
                  <a:solidFill>
                    <a:srgbClr val="002060"/>
                  </a:solidFill>
                </a:ln>
                <a:solidFill>
                  <a:srgbClr val="002060"/>
                </a:solidFill>
                <a:latin typeface="黑体" pitchFamily="2" charset="-122"/>
                <a:ea typeface="黑体" pitchFamily="2" charset="-122"/>
              </a:rPr>
              <a:t>应当促进云安全领域的协同创新工作，</a:t>
            </a:r>
            <a:r>
              <a:rPr lang="zh-CN" altLang="en-US" sz="2400" dirty="0">
                <a:ln>
                  <a:solidFill>
                    <a:srgbClr val="002060"/>
                  </a:solidFill>
                </a:ln>
                <a:solidFill>
                  <a:srgbClr val="002060"/>
                </a:solidFill>
                <a:latin typeface="黑体" pitchFamily="2" charset="-122"/>
                <a:ea typeface="黑体" pitchFamily="2" charset="-122"/>
              </a:rPr>
              <a:t>加强</a:t>
            </a:r>
            <a:r>
              <a:rPr lang="zh-CN" altLang="zh-CN" sz="2400" dirty="0">
                <a:ln>
                  <a:solidFill>
                    <a:srgbClr val="002060"/>
                  </a:solidFill>
                </a:ln>
                <a:solidFill>
                  <a:srgbClr val="002060"/>
                </a:solidFill>
                <a:latin typeface="黑体" pitchFamily="2" charset="-122"/>
                <a:ea typeface="黑体" pitchFamily="2" charset="-122"/>
              </a:rPr>
              <a:t>云安全创新环境</a:t>
            </a:r>
            <a:r>
              <a:rPr lang="zh-CN" altLang="en-US" sz="2400" dirty="0">
                <a:ln>
                  <a:solidFill>
                    <a:srgbClr val="002060"/>
                  </a:solidFill>
                </a:ln>
                <a:solidFill>
                  <a:srgbClr val="002060"/>
                </a:solidFill>
                <a:latin typeface="黑体" pitchFamily="2" charset="-122"/>
                <a:ea typeface="黑体" pitchFamily="2" charset="-122"/>
              </a:rPr>
              <a:t>建设，</a:t>
            </a:r>
            <a:r>
              <a:rPr lang="zh-CN" altLang="zh-CN" sz="2400" dirty="0">
                <a:ln>
                  <a:solidFill>
                    <a:srgbClr val="002060"/>
                  </a:solidFill>
                </a:ln>
                <a:solidFill>
                  <a:srgbClr val="002060"/>
                </a:solidFill>
                <a:latin typeface="黑体" pitchFamily="2" charset="-122"/>
                <a:ea typeface="黑体" pitchFamily="2" charset="-122"/>
              </a:rPr>
              <a:t>并促进技术成果向产品的转化。</a:t>
            </a:r>
            <a:endParaRPr lang="en-US" altLang="zh-CN" sz="2400" dirty="0">
              <a:ln>
                <a:solidFill>
                  <a:srgbClr val="002060"/>
                </a:solidFill>
              </a:ln>
              <a:solidFill>
                <a:srgbClr val="002060"/>
              </a:solidFill>
              <a:latin typeface="黑体" pitchFamily="2" charset="-122"/>
              <a:ea typeface="黑体" pitchFamily="2" charset="-122"/>
            </a:endParaRPr>
          </a:p>
          <a:p>
            <a:pPr marL="342900" lvl="2" indent="-342900">
              <a:lnSpc>
                <a:spcPct val="150000"/>
              </a:lnSpc>
              <a:spcBef>
                <a:spcPct val="15000"/>
              </a:spcBef>
              <a:buFont typeface="Wingdings" pitchFamily="2" charset="2"/>
              <a:buChar char="u"/>
              <a:defRPr/>
            </a:pPr>
            <a:r>
              <a:rPr lang="zh-CN" altLang="zh-CN" sz="2400" dirty="0">
                <a:ln>
                  <a:solidFill>
                    <a:srgbClr val="002060"/>
                  </a:solidFill>
                </a:ln>
                <a:solidFill>
                  <a:srgbClr val="002060"/>
                </a:solidFill>
                <a:latin typeface="黑体" pitchFamily="2" charset="-122"/>
                <a:ea typeface="黑体" pitchFamily="2" charset="-122"/>
              </a:rPr>
              <a:t>提高知识产权意识，支持和鼓励云安全可信方面的专利申请和知识产权保护。</a:t>
            </a:r>
            <a:endParaRPr lang="en-US" altLang="zh-CN" sz="2400" dirty="0">
              <a:ln>
                <a:solidFill>
                  <a:srgbClr val="002060"/>
                </a:solidFill>
              </a:ln>
              <a:solidFill>
                <a:srgbClr val="002060"/>
              </a:solidFill>
              <a:latin typeface="黑体" pitchFamily="2" charset="-122"/>
              <a:ea typeface="黑体" pitchFamily="2" charset="-122"/>
            </a:endParaRPr>
          </a:p>
        </p:txBody>
      </p:sp>
      <p:sp>
        <p:nvSpPr>
          <p:cNvPr id="4" name="Text Box 73"/>
          <p:cNvSpPr txBox="1">
            <a:spLocks noChangeArrowheads="1"/>
          </p:cNvSpPr>
          <p:nvPr/>
        </p:nvSpPr>
        <p:spPr bwMode="auto">
          <a:xfrm>
            <a:off x="692150" y="119698"/>
            <a:ext cx="8451850" cy="584775"/>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a:spAutoFit/>
          </a:bodyPr>
          <a:lstStyle>
            <a:defPPr>
              <a:defRPr lang="en-US"/>
            </a:defPPr>
            <a:lvl1pPr eaLnBrk="1" hangingPunct="1">
              <a:spcBef>
                <a:spcPct val="50000"/>
              </a:spcBef>
              <a:defRPr sz="3200" b="1">
                <a:ea typeface="隶书" pitchFamily="49" charset="-122"/>
              </a:defRPr>
            </a:lvl1pPr>
          </a:lstStyle>
          <a:p>
            <a:r>
              <a:rPr lang="zh-CN" altLang="en-US" dirty="0">
                <a:ln>
                  <a:solidFill>
                    <a:srgbClr val="C00000"/>
                  </a:solidFill>
                </a:ln>
                <a:solidFill>
                  <a:srgbClr val="C00000"/>
                </a:solidFill>
                <a:latin typeface="Times New Roman" pitchFamily="18" charset="0"/>
                <a:ea typeface="黑体" pitchFamily="2" charset="-122"/>
                <a:cs typeface="Times New Roman" pitchFamily="18" charset="0"/>
              </a:rPr>
              <a:t>对策与建议  </a:t>
            </a:r>
          </a:p>
        </p:txBody>
      </p:sp>
    </p:spTree>
    <p:extLst>
      <p:ext uri="{BB962C8B-B14F-4D97-AF65-F5344CB8AC3E}">
        <p14:creationId xmlns:p14="http://schemas.microsoft.com/office/powerpoint/2010/main" xmlns="" val="3068425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矩形 1"/>
          <p:cNvSpPr>
            <a:spLocks noChangeArrowheads="1"/>
          </p:cNvSpPr>
          <p:nvPr/>
        </p:nvSpPr>
        <p:spPr bwMode="auto">
          <a:xfrm>
            <a:off x="596900" y="928670"/>
            <a:ext cx="8151813" cy="5484578"/>
          </a:xfrm>
          <a:prstGeom prst="rect">
            <a:avLst/>
          </a:prstGeom>
          <a:noFill/>
          <a:ln w="9525">
            <a:noFill/>
            <a:miter lim="800000"/>
            <a:headEnd/>
            <a:tailEnd/>
          </a:ln>
        </p:spPr>
        <p:txBody>
          <a:bodyPr>
            <a:spAutoFit/>
          </a:bodyPr>
          <a:lstStyle/>
          <a:p>
            <a:pPr marL="342900" indent="-342900">
              <a:lnSpc>
                <a:spcPct val="150000"/>
              </a:lnSpc>
              <a:spcBef>
                <a:spcPct val="15000"/>
              </a:spcBef>
            </a:pPr>
            <a:r>
              <a:rPr lang="zh-CN" altLang="en-US" sz="3200" b="1" dirty="0" smtClean="0">
                <a:ln>
                  <a:solidFill>
                    <a:srgbClr val="C00000"/>
                  </a:solidFill>
                </a:ln>
                <a:solidFill>
                  <a:srgbClr val="C00000"/>
                </a:solidFill>
                <a:latin typeface="Times New Roman" pitchFamily="18" charset="0"/>
                <a:ea typeface="黑体" pitchFamily="2" charset="-122"/>
                <a:cs typeface="Times New Roman" pitchFamily="18" charset="0"/>
              </a:rPr>
              <a:t>加大支持力度</a:t>
            </a:r>
            <a:endParaRPr lang="en-US" altLang="zh-CN" sz="3200" b="1" dirty="0" smtClean="0">
              <a:ln>
                <a:solidFill>
                  <a:srgbClr val="C00000"/>
                </a:solidFill>
              </a:ln>
              <a:solidFill>
                <a:srgbClr val="C00000"/>
              </a:solidFill>
              <a:latin typeface="Times New Roman" pitchFamily="18" charset="0"/>
              <a:ea typeface="黑体" pitchFamily="2" charset="-122"/>
              <a:cs typeface="Times New Roman" pitchFamily="18" charset="0"/>
            </a:endParaRPr>
          </a:p>
          <a:p>
            <a:pPr marL="342900" lvl="2" indent="-342900">
              <a:lnSpc>
                <a:spcPct val="150000"/>
              </a:lnSpc>
              <a:spcBef>
                <a:spcPct val="15000"/>
              </a:spcBef>
              <a:buFont typeface="Wingdings" pitchFamily="2" charset="2"/>
              <a:buChar char="u"/>
              <a:defRPr/>
            </a:pPr>
            <a:r>
              <a:rPr lang="zh-CN" altLang="en-US" sz="2400" dirty="0" smtClean="0">
                <a:ln>
                  <a:solidFill>
                    <a:srgbClr val="002060"/>
                  </a:solidFill>
                </a:ln>
                <a:solidFill>
                  <a:srgbClr val="002060"/>
                </a:solidFill>
                <a:latin typeface="黑体" pitchFamily="2" charset="-122"/>
                <a:ea typeface="黑体" pitchFamily="2" charset="-122"/>
              </a:rPr>
              <a:t>对</a:t>
            </a:r>
            <a:r>
              <a:rPr lang="zh-CN" altLang="zh-CN" sz="2400" dirty="0" smtClean="0">
                <a:ln>
                  <a:solidFill>
                    <a:srgbClr val="002060"/>
                  </a:solidFill>
                </a:ln>
                <a:solidFill>
                  <a:srgbClr val="002060"/>
                </a:solidFill>
                <a:latin typeface="黑体" pitchFamily="2" charset="-122"/>
                <a:ea typeface="黑体" pitchFamily="2" charset="-122"/>
              </a:rPr>
              <a:t>现有</a:t>
            </a:r>
            <a:r>
              <a:rPr lang="zh-CN" altLang="en-US" sz="2400" dirty="0" smtClean="0">
                <a:ln>
                  <a:solidFill>
                    <a:srgbClr val="002060"/>
                  </a:solidFill>
                </a:ln>
                <a:solidFill>
                  <a:srgbClr val="002060"/>
                </a:solidFill>
                <a:latin typeface="黑体" pitchFamily="2" charset="-122"/>
                <a:ea typeface="黑体" pitchFamily="2" charset="-122"/>
              </a:rPr>
              <a:t>安全</a:t>
            </a:r>
            <a:r>
              <a:rPr lang="zh-CN" altLang="zh-CN" sz="2400" dirty="0" smtClean="0">
                <a:ln>
                  <a:solidFill>
                    <a:srgbClr val="002060"/>
                  </a:solidFill>
                </a:ln>
                <a:solidFill>
                  <a:srgbClr val="002060"/>
                </a:solidFill>
                <a:latin typeface="黑体" pitchFamily="2" charset="-122"/>
                <a:ea typeface="黑体" pitchFamily="2" charset="-122"/>
              </a:rPr>
              <a:t>专项</a:t>
            </a:r>
            <a:r>
              <a:rPr lang="zh-CN" altLang="en-US" sz="2400" dirty="0" smtClean="0">
                <a:ln>
                  <a:solidFill>
                    <a:srgbClr val="002060"/>
                  </a:solidFill>
                </a:ln>
                <a:solidFill>
                  <a:srgbClr val="002060"/>
                </a:solidFill>
                <a:latin typeface="黑体" pitchFamily="2" charset="-122"/>
                <a:ea typeface="黑体" pitchFamily="2" charset="-122"/>
              </a:rPr>
              <a:t>做</a:t>
            </a:r>
            <a:r>
              <a:rPr lang="zh-CN" altLang="zh-CN" sz="2400" dirty="0" smtClean="0">
                <a:ln>
                  <a:solidFill>
                    <a:srgbClr val="002060"/>
                  </a:solidFill>
                </a:ln>
                <a:solidFill>
                  <a:srgbClr val="002060"/>
                </a:solidFill>
                <a:latin typeface="黑体" pitchFamily="2" charset="-122"/>
                <a:ea typeface="黑体" pitchFamily="2" charset="-122"/>
              </a:rPr>
              <a:t>适当</a:t>
            </a:r>
            <a:r>
              <a:rPr lang="zh-CN" altLang="zh-CN" sz="2400" dirty="0">
                <a:ln>
                  <a:solidFill>
                    <a:srgbClr val="002060"/>
                  </a:solidFill>
                </a:ln>
                <a:solidFill>
                  <a:srgbClr val="002060"/>
                </a:solidFill>
                <a:latin typeface="黑体" pitchFamily="2" charset="-122"/>
                <a:ea typeface="黑体" pitchFamily="2" charset="-122"/>
              </a:rPr>
              <a:t>整合，依据可信云架构发展路线制定专项支持方向。</a:t>
            </a:r>
            <a:endParaRPr lang="en-US" altLang="zh-CN" sz="2400" dirty="0">
              <a:ln>
                <a:solidFill>
                  <a:srgbClr val="002060"/>
                </a:solidFill>
              </a:ln>
              <a:solidFill>
                <a:srgbClr val="002060"/>
              </a:solidFill>
              <a:latin typeface="黑体" pitchFamily="2" charset="-122"/>
              <a:ea typeface="黑体" pitchFamily="2" charset="-122"/>
            </a:endParaRPr>
          </a:p>
          <a:p>
            <a:pPr marL="342900" lvl="2" indent="-342900">
              <a:lnSpc>
                <a:spcPct val="150000"/>
              </a:lnSpc>
              <a:spcBef>
                <a:spcPct val="15000"/>
              </a:spcBef>
              <a:buFont typeface="Wingdings" pitchFamily="2" charset="2"/>
              <a:buChar char="u"/>
              <a:defRPr/>
            </a:pPr>
            <a:r>
              <a:rPr lang="zh-CN" altLang="zh-CN" sz="2400" dirty="0">
                <a:ln>
                  <a:solidFill>
                    <a:srgbClr val="002060"/>
                  </a:solidFill>
                </a:ln>
                <a:solidFill>
                  <a:srgbClr val="002060"/>
                </a:solidFill>
                <a:latin typeface="黑体" pitchFamily="2" charset="-122"/>
                <a:ea typeface="黑体" pitchFamily="2" charset="-122"/>
              </a:rPr>
              <a:t>改变研发资金支持方式，由给资金、先补助改为促应用、后补助。另外，建议积极导向，引入社会基金等资金的投入</a:t>
            </a:r>
            <a:r>
              <a:rPr lang="zh-CN" altLang="zh-CN" sz="2400" dirty="0" smtClean="0">
                <a:ln>
                  <a:solidFill>
                    <a:srgbClr val="002060"/>
                  </a:solidFill>
                </a:ln>
                <a:solidFill>
                  <a:srgbClr val="002060"/>
                </a:solidFill>
                <a:latin typeface="黑体" pitchFamily="2" charset="-122"/>
                <a:ea typeface="黑体" pitchFamily="2" charset="-122"/>
              </a:rPr>
              <a:t>。</a:t>
            </a:r>
            <a:endParaRPr lang="en-US" altLang="zh-CN" sz="2400" dirty="0" smtClean="0">
              <a:ln>
                <a:solidFill>
                  <a:srgbClr val="002060"/>
                </a:solidFill>
              </a:ln>
              <a:solidFill>
                <a:srgbClr val="002060"/>
              </a:solidFill>
              <a:latin typeface="黑体" pitchFamily="2" charset="-122"/>
              <a:ea typeface="黑体" pitchFamily="2" charset="-122"/>
            </a:endParaRPr>
          </a:p>
          <a:p>
            <a:pPr marL="342900" lvl="2" indent="-342900">
              <a:lnSpc>
                <a:spcPct val="150000"/>
              </a:lnSpc>
              <a:spcBef>
                <a:spcPct val="15000"/>
              </a:spcBef>
              <a:buFont typeface="Wingdings" pitchFamily="2" charset="2"/>
              <a:buChar char="u"/>
              <a:defRPr/>
            </a:pPr>
            <a:r>
              <a:rPr lang="zh-CN" altLang="en-US" sz="2400" dirty="0" smtClean="0">
                <a:ln>
                  <a:solidFill>
                    <a:srgbClr val="002060"/>
                  </a:solidFill>
                </a:ln>
                <a:solidFill>
                  <a:srgbClr val="002060"/>
                </a:solidFill>
                <a:latin typeface="黑体" pitchFamily="2" charset="-122"/>
                <a:ea typeface="黑体" pitchFamily="2" charset="-122"/>
              </a:rPr>
              <a:t>加大政府采购自主研发的云安全产品的力度，对外国产品实行安全审查制度。</a:t>
            </a:r>
            <a:endParaRPr lang="en-US" altLang="zh-CN" sz="2400" dirty="0" smtClean="0">
              <a:ln>
                <a:solidFill>
                  <a:srgbClr val="002060"/>
                </a:solidFill>
              </a:ln>
              <a:solidFill>
                <a:srgbClr val="002060"/>
              </a:solidFill>
              <a:latin typeface="黑体" pitchFamily="2" charset="-122"/>
              <a:ea typeface="黑体" pitchFamily="2" charset="-122"/>
            </a:endParaRPr>
          </a:p>
          <a:p>
            <a:pPr marL="342900" lvl="2" indent="-342900">
              <a:lnSpc>
                <a:spcPct val="150000"/>
              </a:lnSpc>
              <a:spcBef>
                <a:spcPct val="15000"/>
              </a:spcBef>
              <a:buFont typeface="Wingdings" pitchFamily="2" charset="2"/>
              <a:buChar char="u"/>
              <a:defRPr/>
            </a:pPr>
            <a:r>
              <a:rPr lang="zh-CN" altLang="en-US" sz="2400" dirty="0" smtClean="0">
                <a:ln>
                  <a:solidFill>
                    <a:srgbClr val="002060"/>
                  </a:solidFill>
                </a:ln>
                <a:solidFill>
                  <a:srgbClr val="002060"/>
                </a:solidFill>
                <a:latin typeface="黑体" pitchFamily="2" charset="-122"/>
                <a:ea typeface="黑体" pitchFamily="2" charset="-122"/>
              </a:rPr>
              <a:t>制定相应的政策与法规，确保云计算基础设施安全可信。</a:t>
            </a:r>
            <a:endParaRPr lang="en-US" altLang="zh-CN" sz="2400" dirty="0">
              <a:ln>
                <a:solidFill>
                  <a:srgbClr val="002060"/>
                </a:solidFill>
              </a:ln>
              <a:solidFill>
                <a:srgbClr val="002060"/>
              </a:solidFill>
              <a:latin typeface="黑体" pitchFamily="2" charset="-122"/>
              <a:ea typeface="黑体" pitchFamily="2" charset="-122"/>
            </a:endParaRPr>
          </a:p>
        </p:txBody>
      </p:sp>
      <p:sp>
        <p:nvSpPr>
          <p:cNvPr id="5" name="Text Box 73"/>
          <p:cNvSpPr txBox="1">
            <a:spLocks noChangeArrowheads="1"/>
          </p:cNvSpPr>
          <p:nvPr/>
        </p:nvSpPr>
        <p:spPr bwMode="auto">
          <a:xfrm>
            <a:off x="692150" y="119698"/>
            <a:ext cx="8451850" cy="584775"/>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a:spAutoFit/>
          </a:bodyPr>
          <a:lstStyle>
            <a:defPPr>
              <a:defRPr lang="en-US"/>
            </a:defPPr>
            <a:lvl1pPr eaLnBrk="1" hangingPunct="1">
              <a:spcBef>
                <a:spcPct val="50000"/>
              </a:spcBef>
              <a:defRPr sz="3200" b="1">
                <a:ea typeface="隶书" pitchFamily="49" charset="-122"/>
              </a:defRPr>
            </a:lvl1pPr>
          </a:lstStyle>
          <a:p>
            <a:r>
              <a:rPr lang="zh-CN" altLang="en-US" dirty="0">
                <a:ln>
                  <a:solidFill>
                    <a:srgbClr val="C00000"/>
                  </a:solidFill>
                </a:ln>
                <a:solidFill>
                  <a:srgbClr val="C00000"/>
                </a:solidFill>
                <a:latin typeface="Times New Roman" pitchFamily="18" charset="0"/>
                <a:ea typeface="黑体" pitchFamily="2" charset="-122"/>
                <a:cs typeface="Times New Roman" pitchFamily="18" charset="0"/>
              </a:rPr>
              <a:t>对策与建议  </a:t>
            </a:r>
          </a:p>
        </p:txBody>
      </p:sp>
    </p:spTree>
    <p:extLst>
      <p:ext uri="{BB962C8B-B14F-4D97-AF65-F5344CB8AC3E}">
        <p14:creationId xmlns:p14="http://schemas.microsoft.com/office/powerpoint/2010/main" xmlns="" val="917638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矩形 1"/>
          <p:cNvSpPr>
            <a:spLocks noChangeArrowheads="1"/>
          </p:cNvSpPr>
          <p:nvPr/>
        </p:nvSpPr>
        <p:spPr bwMode="auto">
          <a:xfrm>
            <a:off x="692150" y="1285860"/>
            <a:ext cx="8151813" cy="4519699"/>
          </a:xfrm>
          <a:prstGeom prst="rect">
            <a:avLst/>
          </a:prstGeom>
          <a:noFill/>
          <a:ln w="9525">
            <a:noFill/>
            <a:miter lim="800000"/>
            <a:headEnd/>
            <a:tailEnd/>
          </a:ln>
        </p:spPr>
        <p:txBody>
          <a:bodyPr>
            <a:spAutoFit/>
          </a:bodyPr>
          <a:lstStyle/>
          <a:p>
            <a:pPr marL="342900" indent="-342900">
              <a:lnSpc>
                <a:spcPct val="150000"/>
              </a:lnSpc>
              <a:spcBef>
                <a:spcPct val="15000"/>
              </a:spcBef>
            </a:pPr>
            <a:r>
              <a:rPr lang="zh-CN" altLang="en-US" sz="3200" b="1" dirty="0" smtClean="0">
                <a:ln>
                  <a:solidFill>
                    <a:srgbClr val="C00000"/>
                  </a:solidFill>
                </a:ln>
                <a:solidFill>
                  <a:srgbClr val="C00000"/>
                </a:solidFill>
                <a:latin typeface="Times New Roman" pitchFamily="18" charset="0"/>
                <a:ea typeface="黑体" pitchFamily="2" charset="-122"/>
                <a:cs typeface="Times New Roman" pitchFamily="18" charset="0"/>
              </a:rPr>
              <a:t>开展试点</a:t>
            </a:r>
            <a:r>
              <a:rPr lang="zh-CN" altLang="en-US" sz="3200" b="1" dirty="0" smtClean="0">
                <a:ln>
                  <a:solidFill>
                    <a:srgbClr val="C00000"/>
                  </a:solidFill>
                </a:ln>
                <a:solidFill>
                  <a:srgbClr val="C00000"/>
                </a:solidFill>
                <a:latin typeface="Times New Roman" pitchFamily="18" charset="0"/>
                <a:ea typeface="黑体" pitchFamily="2" charset="-122"/>
                <a:cs typeface="Times New Roman" pitchFamily="18" charset="0"/>
              </a:rPr>
              <a:t>示范</a:t>
            </a:r>
            <a:endParaRPr lang="en-US" altLang="zh-CN" sz="3200" b="1" dirty="0" smtClean="0">
              <a:ln>
                <a:solidFill>
                  <a:srgbClr val="C00000"/>
                </a:solidFill>
              </a:ln>
              <a:solidFill>
                <a:srgbClr val="C00000"/>
              </a:solidFill>
              <a:latin typeface="Times New Roman" pitchFamily="18" charset="0"/>
              <a:ea typeface="黑体" pitchFamily="2" charset="-122"/>
              <a:cs typeface="Times New Roman" pitchFamily="18" charset="0"/>
            </a:endParaRPr>
          </a:p>
          <a:p>
            <a:pPr marL="342900" indent="-342900">
              <a:lnSpc>
                <a:spcPct val="150000"/>
              </a:lnSpc>
              <a:spcBef>
                <a:spcPct val="15000"/>
              </a:spcBef>
            </a:pPr>
            <a:endParaRPr lang="en-US" altLang="zh-CN" sz="1000" b="1" dirty="0" smtClean="0">
              <a:ln>
                <a:solidFill>
                  <a:srgbClr val="C00000"/>
                </a:solidFill>
              </a:ln>
              <a:solidFill>
                <a:srgbClr val="C00000"/>
              </a:solidFill>
              <a:latin typeface="Times New Roman" pitchFamily="18" charset="0"/>
              <a:ea typeface="黑体" pitchFamily="2" charset="-122"/>
              <a:cs typeface="Times New Roman" pitchFamily="18" charset="0"/>
            </a:endParaRPr>
          </a:p>
          <a:p>
            <a:pPr marL="342900" lvl="2" indent="-342900">
              <a:lnSpc>
                <a:spcPct val="150000"/>
              </a:lnSpc>
              <a:spcBef>
                <a:spcPct val="15000"/>
              </a:spcBef>
              <a:buFont typeface="Wingdings" pitchFamily="2" charset="2"/>
              <a:buChar char="u"/>
              <a:defRPr/>
            </a:pPr>
            <a:r>
              <a:rPr lang="zh-CN" altLang="zh-CN" sz="2400" dirty="0">
                <a:ln>
                  <a:solidFill>
                    <a:srgbClr val="002060"/>
                  </a:solidFill>
                </a:ln>
                <a:solidFill>
                  <a:srgbClr val="002060"/>
                </a:solidFill>
                <a:latin typeface="黑体" pitchFamily="2" charset="-122"/>
                <a:ea typeface="黑体" pitchFamily="2" charset="-122"/>
              </a:rPr>
              <a:t>选择典型的、有代表性的云计算应用，分门别类建立仿真系统和测试平台，验证基于可信云架构的云计算平台的实用性、可靠性和安全性</a:t>
            </a:r>
            <a:r>
              <a:rPr lang="zh-CN" altLang="zh-CN" sz="2400" dirty="0" smtClean="0">
                <a:ln>
                  <a:solidFill>
                    <a:srgbClr val="002060"/>
                  </a:solidFill>
                </a:ln>
                <a:solidFill>
                  <a:srgbClr val="002060"/>
                </a:solidFill>
                <a:latin typeface="黑体" pitchFamily="2" charset="-122"/>
                <a:ea typeface="黑体" pitchFamily="2" charset="-122"/>
              </a:rPr>
              <a:t>。</a:t>
            </a:r>
            <a:endParaRPr lang="en-US" altLang="zh-CN" sz="2400" dirty="0" smtClean="0">
              <a:ln>
                <a:solidFill>
                  <a:srgbClr val="002060"/>
                </a:solidFill>
              </a:ln>
              <a:solidFill>
                <a:srgbClr val="002060"/>
              </a:solidFill>
              <a:latin typeface="黑体" pitchFamily="2" charset="-122"/>
              <a:ea typeface="黑体" pitchFamily="2" charset="-122"/>
            </a:endParaRPr>
          </a:p>
          <a:p>
            <a:pPr marL="342900" lvl="2" indent="-342900">
              <a:lnSpc>
                <a:spcPct val="150000"/>
              </a:lnSpc>
              <a:spcBef>
                <a:spcPct val="15000"/>
              </a:spcBef>
              <a:buFont typeface="Wingdings" pitchFamily="2" charset="2"/>
              <a:buChar char="u"/>
              <a:defRPr/>
            </a:pPr>
            <a:r>
              <a:rPr lang="zh-CN" altLang="zh-CN" sz="2400" dirty="0" smtClean="0">
                <a:ln>
                  <a:solidFill>
                    <a:srgbClr val="002060"/>
                  </a:solidFill>
                </a:ln>
                <a:solidFill>
                  <a:srgbClr val="002060"/>
                </a:solidFill>
                <a:latin typeface="黑体" pitchFamily="2" charset="-122"/>
                <a:ea typeface="黑体" pitchFamily="2" charset="-122"/>
              </a:rPr>
              <a:t>对</a:t>
            </a:r>
            <a:r>
              <a:rPr lang="zh-CN" altLang="zh-CN" sz="2400" dirty="0">
                <a:ln>
                  <a:solidFill>
                    <a:srgbClr val="002060"/>
                  </a:solidFill>
                </a:ln>
                <a:solidFill>
                  <a:srgbClr val="002060"/>
                </a:solidFill>
                <a:latin typeface="黑体" pitchFamily="2" charset="-122"/>
                <a:ea typeface="黑体" pitchFamily="2" charset="-122"/>
              </a:rPr>
              <a:t>每类重要云计算基础设施，都应该在实际环境中进行可信云架构的试运行，总结经验</a:t>
            </a:r>
            <a:r>
              <a:rPr lang="zh-CN" altLang="zh-CN" sz="2400" dirty="0" smtClean="0">
                <a:ln>
                  <a:solidFill>
                    <a:srgbClr val="002060"/>
                  </a:solidFill>
                </a:ln>
                <a:solidFill>
                  <a:srgbClr val="002060"/>
                </a:solidFill>
                <a:latin typeface="黑体" pitchFamily="2" charset="-122"/>
                <a:ea typeface="黑体" pitchFamily="2" charset="-122"/>
              </a:rPr>
              <a:t>，不断</a:t>
            </a:r>
            <a:r>
              <a:rPr lang="zh-CN" altLang="zh-CN" sz="2400" dirty="0">
                <a:ln>
                  <a:solidFill>
                    <a:srgbClr val="002060"/>
                  </a:solidFill>
                </a:ln>
                <a:solidFill>
                  <a:srgbClr val="002060"/>
                </a:solidFill>
                <a:latin typeface="黑体" pitchFamily="2" charset="-122"/>
                <a:ea typeface="黑体" pitchFamily="2" charset="-122"/>
              </a:rPr>
              <a:t>完善，逐步扩大规模</a:t>
            </a:r>
            <a:r>
              <a:rPr lang="zh-CN" altLang="zh-CN" sz="2400" dirty="0" smtClean="0">
                <a:ln>
                  <a:solidFill>
                    <a:srgbClr val="002060"/>
                  </a:solidFill>
                </a:ln>
                <a:solidFill>
                  <a:srgbClr val="002060"/>
                </a:solidFill>
                <a:latin typeface="黑体" pitchFamily="2" charset="-122"/>
                <a:ea typeface="黑体" pitchFamily="2" charset="-122"/>
              </a:rPr>
              <a:t>，</a:t>
            </a:r>
            <a:r>
              <a:rPr lang="zh-CN" altLang="en-US" sz="2400" dirty="0" smtClean="0">
                <a:ln>
                  <a:solidFill>
                    <a:srgbClr val="002060"/>
                  </a:solidFill>
                </a:ln>
                <a:solidFill>
                  <a:srgbClr val="002060"/>
                </a:solidFill>
                <a:latin typeface="黑体" pitchFamily="2" charset="-122"/>
                <a:ea typeface="黑体" pitchFamily="2" charset="-122"/>
              </a:rPr>
              <a:t>形成产业生态环境</a:t>
            </a:r>
            <a:r>
              <a:rPr lang="zh-CN" altLang="zh-CN" sz="2400" dirty="0" smtClean="0">
                <a:ln>
                  <a:solidFill>
                    <a:srgbClr val="002060"/>
                  </a:solidFill>
                </a:ln>
                <a:solidFill>
                  <a:srgbClr val="002060"/>
                </a:solidFill>
                <a:latin typeface="黑体" pitchFamily="2" charset="-122"/>
                <a:ea typeface="黑体" pitchFamily="2" charset="-122"/>
              </a:rPr>
              <a:t>。</a:t>
            </a:r>
            <a:endParaRPr lang="zh-CN" altLang="zh-CN" sz="2400" dirty="0">
              <a:ln>
                <a:solidFill>
                  <a:srgbClr val="002060"/>
                </a:solidFill>
              </a:ln>
              <a:solidFill>
                <a:srgbClr val="002060"/>
              </a:solidFill>
              <a:latin typeface="黑体" pitchFamily="2" charset="-122"/>
              <a:ea typeface="黑体" pitchFamily="2" charset="-122"/>
            </a:endParaRPr>
          </a:p>
        </p:txBody>
      </p:sp>
      <p:sp>
        <p:nvSpPr>
          <p:cNvPr id="5" name="Text Box 73"/>
          <p:cNvSpPr txBox="1">
            <a:spLocks noChangeArrowheads="1"/>
          </p:cNvSpPr>
          <p:nvPr/>
        </p:nvSpPr>
        <p:spPr bwMode="auto">
          <a:xfrm>
            <a:off x="692150" y="119698"/>
            <a:ext cx="8451850" cy="584775"/>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a:spAutoFit/>
          </a:bodyPr>
          <a:lstStyle>
            <a:defPPr>
              <a:defRPr lang="en-US"/>
            </a:defPPr>
            <a:lvl1pPr eaLnBrk="1" hangingPunct="1">
              <a:spcBef>
                <a:spcPct val="50000"/>
              </a:spcBef>
              <a:defRPr sz="3200" b="1">
                <a:ea typeface="隶书" pitchFamily="49" charset="-122"/>
              </a:defRPr>
            </a:lvl1pPr>
          </a:lstStyle>
          <a:p>
            <a:r>
              <a:rPr lang="zh-CN" altLang="en-US" dirty="0">
                <a:ln>
                  <a:solidFill>
                    <a:srgbClr val="C00000"/>
                  </a:solidFill>
                </a:ln>
                <a:solidFill>
                  <a:srgbClr val="C00000"/>
                </a:solidFill>
                <a:latin typeface="Times New Roman" pitchFamily="18" charset="0"/>
                <a:ea typeface="黑体" pitchFamily="2" charset="-122"/>
                <a:cs typeface="Times New Roman" pitchFamily="18" charset="0"/>
              </a:rPr>
              <a:t>对策与建议  </a:t>
            </a:r>
          </a:p>
        </p:txBody>
      </p:sp>
    </p:spTree>
    <p:extLst>
      <p:ext uri="{BB962C8B-B14F-4D97-AF65-F5344CB8AC3E}">
        <p14:creationId xmlns:p14="http://schemas.microsoft.com/office/powerpoint/2010/main" xmlns="" val="331440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WordArt 21"/>
          <p:cNvSpPr>
            <a:spLocks noChangeArrowheads="1" noChangeShapeType="1" noTextEdit="1"/>
          </p:cNvSpPr>
          <p:nvPr/>
        </p:nvSpPr>
        <p:spPr bwMode="auto">
          <a:xfrm>
            <a:off x="1619250" y="2938463"/>
            <a:ext cx="6337300" cy="814387"/>
          </a:xfrm>
          <a:prstGeom prst="rect">
            <a:avLst/>
          </a:prstGeom>
        </p:spPr>
        <p:txBody>
          <a:bodyPr wrap="none" fromWordArt="1">
            <a:prstTxWarp prst="textPlain">
              <a:avLst>
                <a:gd name="adj" fmla="val 50000"/>
              </a:avLst>
            </a:prstTxWarp>
          </a:bodyPr>
          <a:lstStyle/>
          <a:p>
            <a:pPr algn="ctr"/>
            <a:r>
              <a:rPr lang="zh-CN" altLang="en-US" sz="3600" b="1" kern="10" dirty="0">
                <a:ln w="19050">
                  <a:solidFill>
                    <a:srgbClr val="99CCFF"/>
                  </a:solidFill>
                  <a:round/>
                  <a:headEnd/>
                  <a:tailEnd/>
                </a:ln>
                <a:gradFill rotWithShape="1">
                  <a:gsLst>
                    <a:gs pos="0">
                      <a:srgbClr val="001830"/>
                    </a:gs>
                    <a:gs pos="100000">
                      <a:srgbClr val="003468"/>
                    </a:gs>
                  </a:gsLst>
                  <a:lin ang="5400000" scaled="1"/>
                </a:gradFill>
                <a:effectLst>
                  <a:outerShdw dist="35921" dir="2700000" algn="ctr" rotWithShape="0">
                    <a:srgbClr val="990000"/>
                  </a:outerShdw>
                </a:effectLst>
                <a:latin typeface="华文行楷"/>
                <a:ea typeface="华文行楷"/>
              </a:rPr>
              <a:t>谢谢！</a:t>
            </a:r>
          </a:p>
        </p:txBody>
      </p:sp>
    </p:spTree>
    <p:extLst>
      <p:ext uri="{BB962C8B-B14F-4D97-AF65-F5344CB8AC3E}">
        <p14:creationId xmlns:p14="http://schemas.microsoft.com/office/powerpoint/2010/main" xmlns="" val="503504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1" y="1316038"/>
            <a:ext cx="7967228" cy="1384995"/>
          </a:xfr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spcBef>
                <a:spcPct val="0"/>
              </a:spcBef>
              <a:buNone/>
            </a:pPr>
            <a:r>
              <a:rPr lang="en-US" altLang="zh-CN" sz="2800" kern="1200" dirty="0">
                <a:ln>
                  <a:solidFill>
                    <a:srgbClr val="002060"/>
                  </a:solidFill>
                </a:ln>
                <a:solidFill>
                  <a:srgbClr val="002060"/>
                </a:solidFill>
                <a:latin typeface="黑体" pitchFamily="2" charset="-122"/>
                <a:ea typeface="黑体" pitchFamily="2" charset="-122"/>
              </a:rPr>
              <a:t>3</a:t>
            </a:r>
            <a:r>
              <a:rPr lang="zh-CN" altLang="en-US" sz="2800" kern="1200" dirty="0">
                <a:ln>
                  <a:solidFill>
                    <a:srgbClr val="002060"/>
                  </a:solidFill>
                </a:ln>
                <a:solidFill>
                  <a:srgbClr val="002060"/>
                </a:solidFill>
                <a:latin typeface="黑体" pitchFamily="2" charset="-122"/>
                <a:ea typeface="黑体" pitchFamily="2" charset="-122"/>
              </a:rPr>
              <a:t>、</a:t>
            </a:r>
            <a:r>
              <a:rPr lang="zh-CN" altLang="zh-CN" sz="2800" kern="1200" dirty="0">
                <a:ln>
                  <a:solidFill>
                    <a:srgbClr val="002060"/>
                  </a:solidFill>
                </a:ln>
                <a:solidFill>
                  <a:srgbClr val="002060"/>
                </a:solidFill>
                <a:latin typeface="黑体" pitchFamily="2" charset="-122"/>
                <a:ea typeface="黑体" pitchFamily="2" charset="-122"/>
              </a:rPr>
              <a:t>多租户模式带来的数据泄露风险</a:t>
            </a:r>
            <a:endParaRPr lang="en-US" altLang="zh-CN" sz="2800" kern="1200" dirty="0">
              <a:ln>
                <a:solidFill>
                  <a:srgbClr val="002060"/>
                </a:solidFill>
              </a:ln>
              <a:solidFill>
                <a:srgbClr val="002060"/>
              </a:solidFill>
              <a:latin typeface="黑体" pitchFamily="2" charset="-122"/>
              <a:ea typeface="黑体" pitchFamily="2" charset="-122"/>
            </a:endParaRPr>
          </a:p>
          <a:p>
            <a:pPr marL="457200" lvl="1">
              <a:spcBef>
                <a:spcPct val="0"/>
              </a:spcBef>
            </a:pPr>
            <a:r>
              <a:rPr lang="zh-CN" altLang="zh-CN" kern="1200" dirty="0">
                <a:ln>
                  <a:solidFill>
                    <a:srgbClr val="002060"/>
                  </a:solidFill>
                </a:ln>
                <a:solidFill>
                  <a:srgbClr val="002060"/>
                </a:solidFill>
                <a:latin typeface="黑体" pitchFamily="2" charset="-122"/>
                <a:ea typeface="黑体" pitchFamily="2" charset="-122"/>
              </a:rPr>
              <a:t>恶意租户</a:t>
            </a:r>
            <a:r>
              <a:rPr lang="zh-CN" altLang="en-US" kern="1200" dirty="0">
                <a:ln>
                  <a:solidFill>
                    <a:srgbClr val="002060"/>
                  </a:solidFill>
                </a:ln>
                <a:solidFill>
                  <a:srgbClr val="002060"/>
                </a:solidFill>
                <a:latin typeface="黑体" pitchFamily="2" charset="-122"/>
                <a:ea typeface="黑体" pitchFamily="2" charset="-122"/>
              </a:rPr>
              <a:t>可</a:t>
            </a:r>
            <a:r>
              <a:rPr lang="zh-CN" altLang="zh-CN" kern="1200" dirty="0">
                <a:ln>
                  <a:solidFill>
                    <a:srgbClr val="002060"/>
                  </a:solidFill>
                </a:ln>
                <a:solidFill>
                  <a:srgbClr val="002060"/>
                </a:solidFill>
                <a:latin typeface="黑体" pitchFamily="2" charset="-122"/>
                <a:ea typeface="黑体" pitchFamily="2" charset="-122"/>
              </a:rPr>
              <a:t>通过共享资源对其他租户和云计算基础设施</a:t>
            </a:r>
            <a:r>
              <a:rPr lang="zh-CN" altLang="en-US" kern="1200" dirty="0">
                <a:ln>
                  <a:solidFill>
                    <a:srgbClr val="002060"/>
                  </a:solidFill>
                </a:ln>
                <a:solidFill>
                  <a:srgbClr val="002060"/>
                </a:solidFill>
                <a:latin typeface="黑体" pitchFamily="2" charset="-122"/>
                <a:ea typeface="黑体" pitchFamily="2" charset="-122"/>
              </a:rPr>
              <a:t>进行</a:t>
            </a:r>
            <a:r>
              <a:rPr lang="zh-CN" altLang="zh-CN" kern="1200" dirty="0">
                <a:ln>
                  <a:solidFill>
                    <a:srgbClr val="002060"/>
                  </a:solidFill>
                </a:ln>
                <a:solidFill>
                  <a:srgbClr val="002060"/>
                </a:solidFill>
                <a:latin typeface="黑体" pitchFamily="2" charset="-122"/>
                <a:ea typeface="黑体" pitchFamily="2" charset="-122"/>
              </a:rPr>
              <a:t>攻击</a:t>
            </a:r>
          </a:p>
        </p:txBody>
      </p:sp>
      <p:grpSp>
        <p:nvGrpSpPr>
          <p:cNvPr id="5" name="组合 4"/>
          <p:cNvGrpSpPr/>
          <p:nvPr/>
        </p:nvGrpSpPr>
        <p:grpSpPr>
          <a:xfrm>
            <a:off x="2220871" y="3227936"/>
            <a:ext cx="4968552" cy="2793352"/>
            <a:chOff x="2123728" y="4365104"/>
            <a:chExt cx="3816424" cy="2015778"/>
          </a:xfrm>
        </p:grpSpPr>
        <p:grpSp>
          <p:nvGrpSpPr>
            <p:cNvPr id="6" name="组合 5"/>
            <p:cNvGrpSpPr/>
            <p:nvPr/>
          </p:nvGrpSpPr>
          <p:grpSpPr>
            <a:xfrm>
              <a:off x="2123728" y="4365104"/>
              <a:ext cx="3816424" cy="2015778"/>
              <a:chOff x="212725" y="2952774"/>
              <a:chExt cx="4789488" cy="3284538"/>
            </a:xfrm>
          </p:grpSpPr>
          <p:pic>
            <p:nvPicPr>
              <p:cNvPr id="12" name="Picture 4" descr="ICON_VirtTriangle_flat_Q408.png"/>
              <p:cNvPicPr>
                <a:picLocks noChangeAspect="1"/>
              </p:cNvPicPr>
              <p:nvPr/>
            </p:nvPicPr>
            <p:blipFill>
              <a:blip r:embed="rId2" cstate="print"/>
              <a:srcRect/>
              <a:stretch>
                <a:fillRect/>
              </a:stretch>
            </p:blipFill>
            <p:spPr bwMode="auto">
              <a:xfrm>
                <a:off x="914400" y="4730774"/>
                <a:ext cx="3359150" cy="835025"/>
              </a:xfrm>
              <a:prstGeom prst="rect">
                <a:avLst/>
              </a:prstGeom>
              <a:noFill/>
              <a:ln w="9525">
                <a:noFill/>
                <a:miter lim="800000"/>
                <a:headEnd/>
                <a:tailEnd/>
              </a:ln>
            </p:spPr>
          </p:pic>
          <p:pic>
            <p:nvPicPr>
              <p:cNvPr id="13" name="Picture 14" descr="ICON_Server_flat_Q408.png"/>
              <p:cNvPicPr>
                <a:picLocks noChangeAspect="1"/>
              </p:cNvPicPr>
              <p:nvPr/>
            </p:nvPicPr>
            <p:blipFill>
              <a:blip r:embed="rId3" cstate="print"/>
              <a:srcRect/>
              <a:stretch>
                <a:fillRect/>
              </a:stretch>
            </p:blipFill>
            <p:spPr bwMode="auto">
              <a:xfrm>
                <a:off x="1708150" y="5618187"/>
                <a:ext cx="1905000" cy="484187"/>
              </a:xfrm>
              <a:prstGeom prst="rect">
                <a:avLst/>
              </a:prstGeom>
              <a:noFill/>
              <a:ln w="9525">
                <a:noFill/>
                <a:miter lim="800000"/>
                <a:headEnd/>
                <a:tailEnd/>
              </a:ln>
            </p:spPr>
          </p:pic>
          <p:pic>
            <p:nvPicPr>
              <p:cNvPr id="14" name="Picture 12" descr="ICON_VM_basic_flat_R2_Q408.png"/>
              <p:cNvPicPr>
                <a:picLocks noChangeAspect="1"/>
              </p:cNvPicPr>
              <p:nvPr/>
            </p:nvPicPr>
            <p:blipFill>
              <a:blip r:embed="rId4" cstate="print"/>
              <a:srcRect/>
              <a:stretch>
                <a:fillRect/>
              </a:stretch>
            </p:blipFill>
            <p:spPr bwMode="auto">
              <a:xfrm>
                <a:off x="1389063" y="3352824"/>
                <a:ext cx="654050" cy="762000"/>
              </a:xfrm>
              <a:prstGeom prst="rect">
                <a:avLst/>
              </a:prstGeom>
              <a:noFill/>
              <a:ln w="9525">
                <a:noFill/>
                <a:miter lim="800000"/>
                <a:headEnd/>
                <a:tailEnd/>
              </a:ln>
            </p:spPr>
          </p:pic>
          <p:pic>
            <p:nvPicPr>
              <p:cNvPr id="15" name="Picture 13" descr="ICON_VM_basic_flat_R2_Q408.png"/>
              <p:cNvPicPr>
                <a:picLocks noChangeAspect="1"/>
              </p:cNvPicPr>
              <p:nvPr/>
            </p:nvPicPr>
            <p:blipFill>
              <a:blip r:embed="rId4" cstate="print"/>
              <a:srcRect/>
              <a:stretch>
                <a:fillRect/>
              </a:stretch>
            </p:blipFill>
            <p:spPr bwMode="auto">
              <a:xfrm>
                <a:off x="2262188" y="3352824"/>
                <a:ext cx="654050" cy="762000"/>
              </a:xfrm>
              <a:prstGeom prst="rect">
                <a:avLst/>
              </a:prstGeom>
              <a:noFill/>
              <a:ln w="9525">
                <a:noFill/>
                <a:miter lim="800000"/>
                <a:headEnd/>
                <a:tailEnd/>
              </a:ln>
            </p:spPr>
          </p:pic>
          <p:pic>
            <p:nvPicPr>
              <p:cNvPr id="16" name="Picture 14" descr="ICON_VM_basic_flat_R2_Q408.png"/>
              <p:cNvPicPr>
                <a:picLocks noChangeAspect="1"/>
              </p:cNvPicPr>
              <p:nvPr/>
            </p:nvPicPr>
            <p:blipFill>
              <a:blip r:embed="rId4" cstate="print"/>
              <a:srcRect/>
              <a:stretch>
                <a:fillRect/>
              </a:stretch>
            </p:blipFill>
            <p:spPr bwMode="auto">
              <a:xfrm>
                <a:off x="3143250" y="3352824"/>
                <a:ext cx="654050" cy="762000"/>
              </a:xfrm>
              <a:prstGeom prst="rect">
                <a:avLst/>
              </a:prstGeom>
              <a:noFill/>
              <a:ln w="9525">
                <a:noFill/>
                <a:miter lim="800000"/>
                <a:headEnd/>
                <a:tailEnd/>
              </a:ln>
            </p:spPr>
          </p:pic>
          <p:grpSp>
            <p:nvGrpSpPr>
              <p:cNvPr id="17" name="Group 19"/>
              <p:cNvGrpSpPr>
                <a:grpSpLocks/>
              </p:cNvGrpSpPr>
              <p:nvPr/>
            </p:nvGrpSpPr>
            <p:grpSpPr bwMode="auto">
              <a:xfrm>
                <a:off x="463550" y="4230712"/>
                <a:ext cx="4267200" cy="441325"/>
                <a:chOff x="7086600" y="685800"/>
                <a:chExt cx="1600200" cy="800100"/>
              </a:xfrm>
            </p:grpSpPr>
            <p:sp>
              <p:nvSpPr>
                <p:cNvPr id="21" name="Rounded Rectangle 20"/>
                <p:cNvSpPr/>
                <p:nvPr/>
              </p:nvSpPr>
              <p:spPr bwMode="auto">
                <a:xfrm>
                  <a:off x="7086600" y="685800"/>
                  <a:ext cx="1600200" cy="800100"/>
                </a:xfrm>
                <a:prstGeom prst="roundRect">
                  <a:avLst/>
                </a:prstGeom>
                <a:gradFill>
                  <a:gsLst>
                    <a:gs pos="0">
                      <a:srgbClr val="2F97D9"/>
                    </a:gs>
                    <a:gs pos="100000">
                      <a:srgbClr val="8FD1F0"/>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spcBef>
                      <a:spcPct val="0"/>
                    </a:spcBef>
                    <a:buClrTx/>
                    <a:buSzTx/>
                    <a:buFontTx/>
                    <a:buNone/>
                    <a:defRPr/>
                  </a:pPr>
                  <a:endParaRPr lang="zh-TW" altLang="zh-TW" sz="1800">
                    <a:solidFill>
                      <a:srgbClr val="FFFFFF"/>
                    </a:solidFill>
                  </a:endParaRPr>
                </a:p>
              </p:txBody>
            </p:sp>
            <p:sp>
              <p:nvSpPr>
                <p:cNvPr id="22" name="Freeform 21"/>
                <p:cNvSpPr/>
                <p:nvPr/>
              </p:nvSpPr>
              <p:spPr bwMode="auto">
                <a:xfrm>
                  <a:off x="7086600" y="685800"/>
                  <a:ext cx="1583448" cy="387586"/>
                </a:xfrm>
                <a:custGeom>
                  <a:avLst/>
                  <a:gdLst>
                    <a:gd name="connsiteX0" fmla="*/ 1583448 w 1583448"/>
                    <a:gd name="connsiteY0" fmla="*/ 387586 h 387586"/>
                    <a:gd name="connsiteX1" fmla="*/ 1583448 w 1583448"/>
                    <a:gd name="connsiteY1" fmla="*/ 140191 h 387586"/>
                    <a:gd name="connsiteX2" fmla="*/ 1575200 w 1583448"/>
                    <a:gd name="connsiteY2" fmla="*/ 82465 h 387586"/>
                    <a:gd name="connsiteX3" fmla="*/ 1575200 w 1583448"/>
                    <a:gd name="connsiteY3" fmla="*/ 82465 h 387586"/>
                    <a:gd name="connsiteX4" fmla="*/ 1525718 w 1583448"/>
                    <a:gd name="connsiteY4" fmla="*/ 8246 h 387586"/>
                    <a:gd name="connsiteX5" fmla="*/ 1467988 w 1583448"/>
                    <a:gd name="connsiteY5" fmla="*/ 0 h 387586"/>
                    <a:gd name="connsiteX6" fmla="*/ 115459 w 1583448"/>
                    <a:gd name="connsiteY6" fmla="*/ 0 h 387586"/>
                    <a:gd name="connsiteX7" fmla="*/ 57729 w 1583448"/>
                    <a:gd name="connsiteY7" fmla="*/ 16493 h 387586"/>
                    <a:gd name="connsiteX8" fmla="*/ 57729 w 1583448"/>
                    <a:gd name="connsiteY8" fmla="*/ 16493 h 387586"/>
                    <a:gd name="connsiteX9" fmla="*/ 8247 w 1583448"/>
                    <a:gd name="connsiteY9" fmla="*/ 74218 h 387586"/>
                    <a:gd name="connsiteX10" fmla="*/ 8247 w 1583448"/>
                    <a:gd name="connsiteY10" fmla="*/ 74218 h 387586"/>
                    <a:gd name="connsiteX11" fmla="*/ 0 w 1583448"/>
                    <a:gd name="connsiteY11" fmla="*/ 156684 h 387586"/>
                    <a:gd name="connsiteX12" fmla="*/ 0 w 1583448"/>
                    <a:gd name="connsiteY12" fmla="*/ 156684 h 38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3448" h="387586">
                      <a:moveTo>
                        <a:pt x="1583448" y="387586"/>
                      </a:moveTo>
                      <a:lnTo>
                        <a:pt x="1583448" y="140191"/>
                      </a:lnTo>
                      <a:lnTo>
                        <a:pt x="1575200" y="82465"/>
                      </a:lnTo>
                      <a:lnTo>
                        <a:pt x="1575200" y="82465"/>
                      </a:lnTo>
                      <a:lnTo>
                        <a:pt x="1525718" y="8246"/>
                      </a:lnTo>
                      <a:lnTo>
                        <a:pt x="1467988" y="0"/>
                      </a:lnTo>
                      <a:lnTo>
                        <a:pt x="115459" y="0"/>
                      </a:lnTo>
                      <a:lnTo>
                        <a:pt x="57729" y="16493"/>
                      </a:lnTo>
                      <a:lnTo>
                        <a:pt x="57729" y="16493"/>
                      </a:lnTo>
                      <a:lnTo>
                        <a:pt x="8247" y="74218"/>
                      </a:lnTo>
                      <a:lnTo>
                        <a:pt x="8247" y="74218"/>
                      </a:lnTo>
                      <a:lnTo>
                        <a:pt x="0" y="156684"/>
                      </a:lnTo>
                      <a:lnTo>
                        <a:pt x="0" y="156684"/>
                      </a:lnTo>
                    </a:path>
                  </a:pathLst>
                </a:custGeom>
                <a:gradFill flip="none" rotWithShape="1">
                  <a:gsLst>
                    <a:gs pos="1000">
                      <a:schemeClr val="bg1">
                        <a:alpha val="19000"/>
                      </a:schemeClr>
                    </a:gs>
                    <a:gs pos="100000">
                      <a:schemeClr val="bg1">
                        <a:alpha val="0"/>
                      </a:schemeClr>
                    </a:gs>
                  </a:gsLst>
                  <a:lin ang="18000000" scaled="0"/>
                  <a:tileRect/>
                </a:gradFill>
                <a:ln w="9525" cap="flat" cmpd="sng" algn="ctr">
                  <a:noFill/>
                  <a:prstDash val="solid"/>
                  <a:round/>
                  <a:headEnd type="none" w="med" len="med"/>
                  <a:tailEnd type="none" w="med" len="med"/>
                </a:ln>
                <a:effectLst/>
              </p:spPr>
              <p:txBody>
                <a:bodyPr anchor="ctr"/>
                <a:lstStyle/>
                <a:p>
                  <a:pPr>
                    <a:spcBef>
                      <a:spcPct val="0"/>
                    </a:spcBef>
                    <a:buClrTx/>
                    <a:buSzTx/>
                    <a:buFontTx/>
                    <a:buNone/>
                    <a:defRPr/>
                  </a:pPr>
                  <a:endParaRPr lang="zh-TW" altLang="zh-TW" sz="1600">
                    <a:latin typeface="Arial" pitchFamily="34" charset="0"/>
                    <a:ea typeface="+mn-ea"/>
                    <a:cs typeface="Arial" pitchFamily="34" charset="0"/>
                  </a:endParaRPr>
                </a:p>
              </p:txBody>
            </p:sp>
          </p:grpSp>
          <p:pic>
            <p:nvPicPr>
              <p:cNvPr id="18" name="Picture 10" descr="ICON_VM_basic_flat_R2_Q408.png"/>
              <p:cNvPicPr>
                <a:picLocks noChangeAspect="1"/>
              </p:cNvPicPr>
              <p:nvPr/>
            </p:nvPicPr>
            <p:blipFill>
              <a:blip r:embed="rId4" cstate="print"/>
              <a:srcRect/>
              <a:stretch>
                <a:fillRect/>
              </a:stretch>
            </p:blipFill>
            <p:spPr bwMode="auto">
              <a:xfrm>
                <a:off x="496888" y="3352824"/>
                <a:ext cx="655637" cy="762000"/>
              </a:xfrm>
              <a:prstGeom prst="rect">
                <a:avLst/>
              </a:prstGeom>
              <a:noFill/>
              <a:ln w="9525">
                <a:noFill/>
                <a:miter lim="800000"/>
                <a:headEnd/>
                <a:tailEnd/>
              </a:ln>
            </p:spPr>
          </p:pic>
          <p:sp>
            <p:nvSpPr>
              <p:cNvPr id="19" name="Rectangle 24"/>
              <p:cNvSpPr>
                <a:spLocks noChangeArrowheads="1"/>
              </p:cNvSpPr>
              <p:nvPr/>
            </p:nvSpPr>
            <p:spPr bwMode="auto">
              <a:xfrm>
                <a:off x="212725" y="2952774"/>
                <a:ext cx="4789488" cy="3284538"/>
              </a:xfrm>
              <a:prstGeom prst="rect">
                <a:avLst/>
              </a:prstGeom>
              <a:noFill/>
              <a:ln w="57150">
                <a:solidFill>
                  <a:schemeClr val="tx1"/>
                </a:solidFill>
                <a:round/>
                <a:headEnd/>
                <a:tailEnd/>
              </a:ln>
            </p:spPr>
            <p:txBody>
              <a:bodyPr anchor="ctr"/>
              <a:lstStyle/>
              <a:p>
                <a:pPr algn="ctr">
                  <a:spcBef>
                    <a:spcPct val="0"/>
                  </a:spcBef>
                  <a:buClrTx/>
                  <a:buSzTx/>
                  <a:buFontTx/>
                  <a:buNone/>
                </a:pPr>
                <a:endParaRPr lang="zh-TW" altLang="zh-TW" sz="1600">
                  <a:latin typeface="Arial" pitchFamily="34" charset="0"/>
                  <a:ea typeface="宋体" pitchFamily="2" charset="-122"/>
                </a:endParaRPr>
              </a:p>
            </p:txBody>
          </p:sp>
          <p:pic>
            <p:nvPicPr>
              <p:cNvPr id="20" name="Picture 15" descr="ICON_VM_basic_flat_R2_Q408.png"/>
              <p:cNvPicPr>
                <a:picLocks noChangeAspect="1"/>
              </p:cNvPicPr>
              <p:nvPr/>
            </p:nvPicPr>
            <p:blipFill>
              <a:blip r:embed="rId4" cstate="print"/>
              <a:srcRect/>
              <a:stretch>
                <a:fillRect/>
              </a:stretch>
            </p:blipFill>
            <p:spPr bwMode="auto">
              <a:xfrm>
                <a:off x="4014788" y="3352824"/>
                <a:ext cx="654050" cy="762000"/>
              </a:xfrm>
              <a:prstGeom prst="rect">
                <a:avLst/>
              </a:prstGeom>
              <a:noFill/>
              <a:ln w="9525">
                <a:noFill/>
                <a:miter lim="800000"/>
                <a:headEnd/>
                <a:tailEnd/>
              </a:ln>
            </p:spPr>
          </p:pic>
        </p:grpSp>
        <p:sp>
          <p:nvSpPr>
            <p:cNvPr id="7" name="矩形 6"/>
            <p:cNvSpPr/>
            <p:nvPr/>
          </p:nvSpPr>
          <p:spPr bwMode="auto">
            <a:xfrm>
              <a:off x="2411760" y="4437112"/>
              <a:ext cx="432048" cy="144016"/>
            </a:xfrm>
            <a:prstGeom prst="rect">
              <a:avLst/>
            </a:prstGeom>
            <a:solidFill>
              <a:schemeClr val="bg1">
                <a:alpha val="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zh-CN" altLang="en-US" sz="1600" dirty="0">
                  <a:ln>
                    <a:solidFill>
                      <a:srgbClr val="002060"/>
                    </a:solidFill>
                  </a:ln>
                  <a:solidFill>
                    <a:srgbClr val="002060"/>
                  </a:solidFill>
                  <a:latin typeface="黑体" pitchFamily="2" charset="-122"/>
                  <a:ea typeface="黑体" pitchFamily="2" charset="-122"/>
                </a:rPr>
                <a:t>傀儡机</a:t>
              </a:r>
            </a:p>
          </p:txBody>
        </p:sp>
        <p:sp>
          <p:nvSpPr>
            <p:cNvPr id="8" name="矩形 7"/>
            <p:cNvSpPr/>
            <p:nvPr/>
          </p:nvSpPr>
          <p:spPr bwMode="auto">
            <a:xfrm>
              <a:off x="3131840" y="4437112"/>
              <a:ext cx="432048" cy="144016"/>
            </a:xfrm>
            <a:prstGeom prst="rect">
              <a:avLst/>
            </a:prstGeom>
            <a:solidFill>
              <a:schemeClr val="bg1">
                <a:alpha val="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zh-CN" altLang="en-US" sz="1600" dirty="0">
                  <a:ln>
                    <a:solidFill>
                      <a:srgbClr val="002060"/>
                    </a:solidFill>
                  </a:ln>
                  <a:solidFill>
                    <a:srgbClr val="002060"/>
                  </a:solidFill>
                  <a:latin typeface="黑体" pitchFamily="2" charset="-122"/>
                  <a:ea typeface="黑体" pitchFamily="2" charset="-122"/>
                </a:rPr>
                <a:t>傀儡机</a:t>
              </a:r>
            </a:p>
          </p:txBody>
        </p:sp>
        <p:sp>
          <p:nvSpPr>
            <p:cNvPr id="9" name="矩形 8"/>
            <p:cNvSpPr/>
            <p:nvPr/>
          </p:nvSpPr>
          <p:spPr bwMode="auto">
            <a:xfrm>
              <a:off x="3779912" y="4437112"/>
              <a:ext cx="432048" cy="144016"/>
            </a:xfrm>
            <a:prstGeom prst="rect">
              <a:avLst/>
            </a:prstGeom>
            <a:solidFill>
              <a:schemeClr val="bg1">
                <a:alpha val="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zh-CN" altLang="en-US" sz="1600" dirty="0">
                  <a:ln>
                    <a:solidFill>
                      <a:srgbClr val="002060"/>
                    </a:solidFill>
                  </a:ln>
                  <a:solidFill>
                    <a:srgbClr val="002060"/>
                  </a:solidFill>
                  <a:latin typeface="黑体" pitchFamily="2" charset="-122"/>
                  <a:ea typeface="黑体" pitchFamily="2" charset="-122"/>
                </a:rPr>
                <a:t>傀儡机</a:t>
              </a:r>
            </a:p>
          </p:txBody>
        </p:sp>
        <p:sp>
          <p:nvSpPr>
            <p:cNvPr id="10" name="矩形 9"/>
            <p:cNvSpPr/>
            <p:nvPr/>
          </p:nvSpPr>
          <p:spPr bwMode="auto">
            <a:xfrm>
              <a:off x="4499992" y="4437112"/>
              <a:ext cx="432048" cy="144016"/>
            </a:xfrm>
            <a:prstGeom prst="rect">
              <a:avLst/>
            </a:prstGeom>
            <a:solidFill>
              <a:schemeClr val="bg1">
                <a:alpha val="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r>
                <a:rPr lang="zh-CN" altLang="en-US" sz="1600" dirty="0">
                  <a:ln>
                    <a:solidFill>
                      <a:srgbClr val="002060"/>
                    </a:solidFill>
                  </a:ln>
                  <a:solidFill>
                    <a:srgbClr val="002060"/>
                  </a:solidFill>
                  <a:latin typeface="黑体" pitchFamily="2" charset="-122"/>
                  <a:ea typeface="黑体" pitchFamily="2" charset="-122"/>
                </a:rPr>
                <a:t>傀儡机</a:t>
              </a:r>
            </a:p>
          </p:txBody>
        </p:sp>
        <p:sp>
          <p:nvSpPr>
            <p:cNvPr id="11" name="矩形 10"/>
            <p:cNvSpPr/>
            <p:nvPr/>
          </p:nvSpPr>
          <p:spPr bwMode="auto">
            <a:xfrm>
              <a:off x="5220072" y="4437112"/>
              <a:ext cx="432048" cy="144016"/>
            </a:xfrm>
            <a:prstGeom prst="rect">
              <a:avLst/>
            </a:prstGeom>
            <a:solidFill>
              <a:schemeClr val="bg1">
                <a:alpha val="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latinLnBrk="0">
                <a:lnSpc>
                  <a:spcPct val="100000"/>
                </a:lnSpc>
                <a:buClrTx/>
                <a:buSzTx/>
                <a:buFontTx/>
                <a:buNone/>
                <a:tabLst/>
              </a:pPr>
              <a:r>
                <a:rPr lang="zh-CN" altLang="en-US" sz="1600" dirty="0">
                  <a:ln>
                    <a:solidFill>
                      <a:srgbClr val="002060"/>
                    </a:solidFill>
                  </a:ln>
                  <a:solidFill>
                    <a:srgbClr val="002060"/>
                  </a:solidFill>
                  <a:latin typeface="黑体" pitchFamily="2" charset="-122"/>
                  <a:ea typeface="黑体" pitchFamily="2" charset="-122"/>
                </a:rPr>
                <a:t>傀儡机</a:t>
              </a:r>
            </a:p>
          </p:txBody>
        </p:sp>
      </p:grpSp>
      <p:sp>
        <p:nvSpPr>
          <p:cNvPr id="23" name="标题 1"/>
          <p:cNvSpPr>
            <a:spLocks noGrp="1"/>
          </p:cNvSpPr>
          <p:nvPr>
            <p:ph type="title"/>
          </p:nvPr>
        </p:nvSpPr>
        <p:spPr>
          <a:xfrm>
            <a:off x="899592" y="0"/>
            <a:ext cx="3528392" cy="899593"/>
          </a:xfrm>
        </p:spPr>
        <p:txBody>
          <a:bodyPr/>
          <a:lstStyle/>
          <a:p>
            <a:pPr algn="l"/>
            <a:r>
              <a:rPr lang="zh-CN" altLang="zh-CN" sz="2800" b="1" kern="1200" dirty="0">
                <a:ln>
                  <a:solidFill>
                    <a:srgbClr val="C00000"/>
                  </a:solidFill>
                </a:ln>
                <a:solidFill>
                  <a:srgbClr val="C00000"/>
                </a:solidFill>
                <a:latin typeface="Times New Roman" pitchFamily="18" charset="0"/>
                <a:ea typeface="黑体" pitchFamily="2" charset="-122"/>
                <a:cs typeface="Times New Roman" pitchFamily="18" charset="0"/>
              </a:rPr>
              <a:t>云计算</a:t>
            </a:r>
            <a:r>
              <a:rPr lang="zh-CN" altLang="en-US" sz="2800" b="1" kern="1200" dirty="0">
                <a:ln>
                  <a:solidFill>
                    <a:srgbClr val="C00000"/>
                  </a:solidFill>
                </a:ln>
                <a:solidFill>
                  <a:srgbClr val="C00000"/>
                </a:solidFill>
                <a:latin typeface="Times New Roman" pitchFamily="18" charset="0"/>
                <a:ea typeface="黑体" pitchFamily="2" charset="-122"/>
                <a:cs typeface="Times New Roman" pitchFamily="18" charset="0"/>
              </a:rPr>
              <a:t>主要安全风险</a:t>
            </a:r>
          </a:p>
        </p:txBody>
      </p:sp>
    </p:spTree>
    <p:extLst>
      <p:ext uri="{BB962C8B-B14F-4D97-AF65-F5344CB8AC3E}">
        <p14:creationId xmlns:p14="http://schemas.microsoft.com/office/powerpoint/2010/main" xmlns="" val="190242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lvl="0" indent="0">
              <a:lnSpc>
                <a:spcPct val="150000"/>
              </a:lnSpc>
              <a:spcBef>
                <a:spcPct val="0"/>
              </a:spcBef>
              <a:buNone/>
            </a:pPr>
            <a:r>
              <a:rPr lang="en-US" altLang="zh-CN" sz="2400" kern="1200" dirty="0">
                <a:ln>
                  <a:solidFill>
                    <a:srgbClr val="002060"/>
                  </a:solidFill>
                </a:ln>
                <a:solidFill>
                  <a:srgbClr val="002060"/>
                </a:solidFill>
                <a:latin typeface="黑体" pitchFamily="2" charset="-122"/>
                <a:ea typeface="黑体" pitchFamily="2" charset="-122"/>
              </a:rPr>
              <a:t>4</a:t>
            </a:r>
            <a:r>
              <a:rPr lang="zh-CN" altLang="en-US" sz="2400" kern="1200" dirty="0">
                <a:ln>
                  <a:solidFill>
                    <a:srgbClr val="002060"/>
                  </a:solidFill>
                </a:ln>
                <a:solidFill>
                  <a:srgbClr val="002060"/>
                </a:solidFill>
                <a:latin typeface="黑体" pitchFamily="2" charset="-122"/>
                <a:ea typeface="黑体" pitchFamily="2" charset="-122"/>
              </a:rPr>
              <a:t>、</a:t>
            </a:r>
            <a:r>
              <a:rPr lang="zh-CN" altLang="zh-CN" sz="2400" kern="1200" dirty="0">
                <a:ln>
                  <a:solidFill>
                    <a:srgbClr val="002060"/>
                  </a:solidFill>
                </a:ln>
                <a:solidFill>
                  <a:srgbClr val="002060"/>
                </a:solidFill>
                <a:latin typeface="黑体" pitchFamily="2" charset="-122"/>
                <a:ea typeface="黑体" pitchFamily="2" charset="-122"/>
              </a:rPr>
              <a:t>云平台恶意使用带来的</a:t>
            </a:r>
            <a:r>
              <a:rPr lang="zh-CN" altLang="en-US" sz="2400" kern="1200" dirty="0">
                <a:ln>
                  <a:solidFill>
                    <a:srgbClr val="002060"/>
                  </a:solidFill>
                </a:ln>
                <a:solidFill>
                  <a:srgbClr val="002060"/>
                </a:solidFill>
                <a:latin typeface="黑体" pitchFamily="2" charset="-122"/>
                <a:ea typeface="黑体" pitchFamily="2" charset="-122"/>
              </a:rPr>
              <a:t>运营</a:t>
            </a:r>
            <a:r>
              <a:rPr lang="zh-CN" altLang="zh-CN" sz="2400" kern="1200" dirty="0">
                <a:ln>
                  <a:solidFill>
                    <a:srgbClr val="002060"/>
                  </a:solidFill>
                </a:ln>
                <a:solidFill>
                  <a:srgbClr val="002060"/>
                </a:solidFill>
                <a:latin typeface="黑体" pitchFamily="2" charset="-122"/>
                <a:ea typeface="黑体" pitchFamily="2" charset="-122"/>
              </a:rPr>
              <a:t>安全风险</a:t>
            </a:r>
            <a:endParaRPr lang="en-US" altLang="zh-CN" sz="2400" kern="1200" dirty="0">
              <a:ln>
                <a:solidFill>
                  <a:srgbClr val="002060"/>
                </a:solidFill>
              </a:ln>
              <a:solidFill>
                <a:srgbClr val="002060"/>
              </a:solidFill>
              <a:latin typeface="黑体" pitchFamily="2" charset="-122"/>
              <a:ea typeface="黑体" pitchFamily="2" charset="-122"/>
            </a:endParaRPr>
          </a:p>
          <a:p>
            <a:pPr lvl="1">
              <a:lnSpc>
                <a:spcPct val="150000"/>
              </a:lnSpc>
              <a:spcBef>
                <a:spcPct val="0"/>
              </a:spcBef>
            </a:pPr>
            <a:r>
              <a:rPr lang="zh-CN" altLang="en-US" sz="2400" kern="1200" dirty="0">
                <a:ln>
                  <a:solidFill>
                    <a:srgbClr val="002060"/>
                  </a:solidFill>
                </a:ln>
                <a:solidFill>
                  <a:srgbClr val="002060"/>
                </a:solidFill>
                <a:latin typeface="黑体" pitchFamily="2" charset="-122"/>
                <a:ea typeface="黑体" pitchFamily="2" charset="-122"/>
                <a:cs typeface="+mn-cs"/>
              </a:rPr>
              <a:t>攻击者可以利用接口侵入云环境，组织攻击行为</a:t>
            </a:r>
            <a:endParaRPr lang="en-US" altLang="zh-CN" sz="2400" kern="1200" dirty="0">
              <a:ln>
                <a:solidFill>
                  <a:srgbClr val="002060"/>
                </a:solidFill>
              </a:ln>
              <a:solidFill>
                <a:srgbClr val="002060"/>
              </a:solidFill>
              <a:latin typeface="黑体" pitchFamily="2" charset="-122"/>
              <a:ea typeface="黑体" pitchFamily="2" charset="-122"/>
              <a:cs typeface="+mn-cs"/>
            </a:endParaRPr>
          </a:p>
          <a:p>
            <a:pPr lvl="1">
              <a:lnSpc>
                <a:spcPct val="150000"/>
              </a:lnSpc>
              <a:spcBef>
                <a:spcPct val="0"/>
              </a:spcBef>
            </a:pPr>
            <a:r>
              <a:rPr lang="zh-CN" altLang="en-US" sz="2400" kern="1200" dirty="0">
                <a:ln>
                  <a:solidFill>
                    <a:srgbClr val="002060"/>
                  </a:solidFill>
                </a:ln>
                <a:solidFill>
                  <a:srgbClr val="002060"/>
                </a:solidFill>
                <a:latin typeface="黑体" pitchFamily="2" charset="-122"/>
                <a:ea typeface="黑体" pitchFamily="2" charset="-122"/>
                <a:cs typeface="+mn-cs"/>
              </a:rPr>
              <a:t>身份验证机制薄弱导致入侵者可轻松获取用户帐号并登陆客户的虚拟机</a:t>
            </a:r>
          </a:p>
          <a:p>
            <a:pPr lvl="1">
              <a:lnSpc>
                <a:spcPct val="150000"/>
              </a:lnSpc>
            </a:pPr>
            <a:endParaRPr lang="en-US" altLang="zh-CN" sz="2400" b="1" dirty="0" smtClean="0">
              <a:latin typeface="宋体" panose="02010600030101010101" pitchFamily="2" charset="-122"/>
              <a:ea typeface="宋体" panose="02010600030101010101" pitchFamily="2" charset="-122"/>
            </a:endParaRPr>
          </a:p>
        </p:txBody>
      </p:sp>
      <p:grpSp>
        <p:nvGrpSpPr>
          <p:cNvPr id="5" name="组合 4"/>
          <p:cNvGrpSpPr/>
          <p:nvPr/>
        </p:nvGrpSpPr>
        <p:grpSpPr>
          <a:xfrm>
            <a:off x="1547664" y="3893902"/>
            <a:ext cx="6408712" cy="1695338"/>
            <a:chOff x="1547664" y="2528900"/>
            <a:chExt cx="6408712" cy="1695338"/>
          </a:xfrm>
        </p:grpSpPr>
        <p:pic>
          <p:nvPicPr>
            <p:cNvPr id="6" name="Picture 27" descr="ICON_Cloud_Q308"/>
            <p:cNvPicPr>
              <a:picLocks noChangeAspect="1" noChangeArrowheads="1"/>
            </p:cNvPicPr>
            <p:nvPr/>
          </p:nvPicPr>
          <p:blipFill>
            <a:blip r:embed="rId2" cstate="print"/>
            <a:srcRect/>
            <a:stretch>
              <a:fillRect/>
            </a:stretch>
          </p:blipFill>
          <p:spPr bwMode="auto">
            <a:xfrm>
              <a:off x="5292080" y="2528900"/>
              <a:ext cx="2664296" cy="1695338"/>
            </a:xfrm>
            <a:prstGeom prst="rect">
              <a:avLst/>
            </a:prstGeom>
            <a:noFill/>
            <a:ln w="9525">
              <a:noFill/>
              <a:miter lim="800000"/>
              <a:headEnd/>
              <a:tailEnd/>
            </a:ln>
          </p:spPr>
        </p:pic>
        <p:cxnSp>
          <p:nvCxnSpPr>
            <p:cNvPr id="7" name="直接连接符 6"/>
            <p:cNvCxnSpPr/>
            <p:nvPr/>
          </p:nvCxnSpPr>
          <p:spPr bwMode="auto">
            <a:xfrm rot="5400000">
              <a:off x="3563888" y="3392996"/>
              <a:ext cx="1440160"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pic>
          <p:nvPicPr>
            <p:cNvPr id="8" name="Picture 2"/>
            <p:cNvPicPr>
              <a:picLocks noChangeAspect="1" noChangeArrowheads="1"/>
            </p:cNvPicPr>
            <p:nvPr/>
          </p:nvPicPr>
          <p:blipFill>
            <a:blip r:embed="rId3" cstate="print"/>
            <a:srcRect/>
            <a:stretch>
              <a:fillRect/>
            </a:stretch>
          </p:blipFill>
          <p:spPr bwMode="auto">
            <a:xfrm>
              <a:off x="1547664" y="2888940"/>
              <a:ext cx="648072" cy="1138505"/>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6156176" y="2960948"/>
              <a:ext cx="936104" cy="1034244"/>
            </a:xfrm>
            <a:prstGeom prst="rect">
              <a:avLst/>
            </a:prstGeom>
            <a:noFill/>
            <a:ln w="9525">
              <a:noFill/>
              <a:miter lim="800000"/>
              <a:headEnd/>
              <a:tailEnd/>
            </a:ln>
          </p:spPr>
        </p:pic>
        <p:cxnSp>
          <p:nvCxnSpPr>
            <p:cNvPr id="10" name="直接箭头连接符 9"/>
            <p:cNvCxnSpPr/>
            <p:nvPr/>
          </p:nvCxnSpPr>
          <p:spPr bwMode="auto">
            <a:xfrm>
              <a:off x="2627784" y="3104964"/>
              <a:ext cx="864096" cy="1588"/>
            </a:xfrm>
            <a:prstGeom prst="straightConnector1">
              <a:avLst/>
            </a:prstGeom>
            <a:solidFill>
              <a:schemeClr val="accent1"/>
            </a:solidFill>
            <a:ln w="9525" cap="flat" cmpd="sng" algn="ctr">
              <a:solidFill>
                <a:schemeClr val="tx1"/>
              </a:solidFill>
              <a:prstDash val="dash"/>
              <a:round/>
              <a:headEnd type="none" w="med" len="med"/>
              <a:tailEnd type="arrow"/>
            </a:ln>
            <a:effectLst/>
          </p:spPr>
        </p:cxnSp>
      </p:grpSp>
      <p:sp>
        <p:nvSpPr>
          <p:cNvPr id="11" name="标题 1"/>
          <p:cNvSpPr>
            <a:spLocks noGrp="1"/>
          </p:cNvSpPr>
          <p:nvPr>
            <p:ph type="title"/>
          </p:nvPr>
        </p:nvSpPr>
        <p:spPr>
          <a:xfrm>
            <a:off x="899592" y="0"/>
            <a:ext cx="3528392" cy="899593"/>
          </a:xfrm>
        </p:spPr>
        <p:txBody>
          <a:bodyPr/>
          <a:lstStyle/>
          <a:p>
            <a:pPr algn="l"/>
            <a:r>
              <a:rPr lang="zh-CN" altLang="zh-CN" sz="2800" b="1" kern="1200" dirty="0">
                <a:ln>
                  <a:solidFill>
                    <a:srgbClr val="C00000"/>
                  </a:solidFill>
                </a:ln>
                <a:solidFill>
                  <a:srgbClr val="C00000"/>
                </a:solidFill>
                <a:latin typeface="Times New Roman" pitchFamily="18" charset="0"/>
                <a:ea typeface="黑体" pitchFamily="2" charset="-122"/>
                <a:cs typeface="Times New Roman" pitchFamily="18" charset="0"/>
              </a:rPr>
              <a:t>云计算</a:t>
            </a:r>
            <a:r>
              <a:rPr lang="zh-CN" altLang="en-US" sz="2800" b="1" kern="1200" dirty="0">
                <a:ln>
                  <a:solidFill>
                    <a:srgbClr val="C00000"/>
                  </a:solidFill>
                </a:ln>
                <a:solidFill>
                  <a:srgbClr val="C00000"/>
                </a:solidFill>
                <a:latin typeface="Times New Roman" pitchFamily="18" charset="0"/>
                <a:ea typeface="黑体" pitchFamily="2" charset="-122"/>
                <a:cs typeface="Times New Roman" pitchFamily="18" charset="0"/>
              </a:rPr>
              <a:t>主要安全风险</a:t>
            </a:r>
          </a:p>
        </p:txBody>
      </p:sp>
    </p:spTree>
    <p:extLst>
      <p:ext uri="{BB962C8B-B14F-4D97-AF65-F5344CB8AC3E}">
        <p14:creationId xmlns:p14="http://schemas.microsoft.com/office/powerpoint/2010/main" xmlns="" val="79590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5"/>
          <p:cNvGrpSpPr>
            <a:grpSpLocks/>
          </p:cNvGrpSpPr>
          <p:nvPr/>
        </p:nvGrpSpPr>
        <p:grpSpPr bwMode="auto">
          <a:xfrm>
            <a:off x="0" y="1233488"/>
            <a:ext cx="2790825" cy="5148262"/>
            <a:chOff x="2832" y="795"/>
            <a:chExt cx="1814" cy="3621"/>
          </a:xfrm>
        </p:grpSpPr>
        <p:sp>
          <p:nvSpPr>
            <p:cNvPr id="10285" name="Arc 6"/>
            <p:cNvSpPr>
              <a:spLocks/>
            </p:cNvSpPr>
            <p:nvPr/>
          </p:nvSpPr>
          <p:spPr bwMode="auto">
            <a:xfrm>
              <a:off x="2832" y="795"/>
              <a:ext cx="1814" cy="18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FF"/>
              </a:solidFill>
              <a:round/>
              <a:headEnd/>
              <a:tailEnd/>
            </a:ln>
          </p:spPr>
          <p:txBody>
            <a:bodyPr wrap="none" anchor="ctr"/>
            <a:lstStyle/>
            <a:p>
              <a:endParaRPr lang="zh-CN" altLang="en-US"/>
            </a:p>
          </p:txBody>
        </p:sp>
        <p:sp>
          <p:nvSpPr>
            <p:cNvPr id="10286" name="Arc 7"/>
            <p:cNvSpPr>
              <a:spLocks/>
            </p:cNvSpPr>
            <p:nvPr/>
          </p:nvSpPr>
          <p:spPr bwMode="auto">
            <a:xfrm flipV="1">
              <a:off x="2832" y="2602"/>
              <a:ext cx="1814" cy="18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FF"/>
              </a:solidFill>
              <a:round/>
              <a:headEnd/>
              <a:tailEnd/>
            </a:ln>
          </p:spPr>
          <p:txBody>
            <a:bodyPr wrap="none" anchor="ctr"/>
            <a:lstStyle/>
            <a:p>
              <a:endParaRPr lang="zh-CN" altLang="en-US"/>
            </a:p>
          </p:txBody>
        </p:sp>
      </p:grpSp>
      <p:sp>
        <p:nvSpPr>
          <p:cNvPr id="10243" name="Text Box 10"/>
          <p:cNvSpPr txBox="1">
            <a:spLocks noChangeArrowheads="1"/>
          </p:cNvSpPr>
          <p:nvPr/>
        </p:nvSpPr>
        <p:spPr bwMode="auto">
          <a:xfrm>
            <a:off x="0" y="6338888"/>
            <a:ext cx="1219200" cy="366712"/>
          </a:xfrm>
          <a:prstGeom prst="rect">
            <a:avLst/>
          </a:prstGeom>
          <a:solidFill>
            <a:srgbClr val="FFFFFF"/>
          </a:solidFill>
          <a:ln w="9525">
            <a:noFill/>
            <a:miter lim="800000"/>
            <a:headEnd/>
            <a:tailEnd/>
          </a:ln>
        </p:spPr>
        <p:txBody>
          <a:bodyPr>
            <a:spAutoFit/>
          </a:bodyPr>
          <a:lstStyle/>
          <a:p>
            <a:pPr eaLnBrk="1" hangingPunct="1">
              <a:spcBef>
                <a:spcPct val="50000"/>
              </a:spcBef>
            </a:pPr>
            <a:endParaRPr lang="zh-CN" altLang="en-US" b="1">
              <a:latin typeface="楷体_GB2312" pitchFamily="49" charset="-122"/>
              <a:ea typeface="楷体_GB2312" pitchFamily="49" charset="-122"/>
            </a:endParaRPr>
          </a:p>
        </p:txBody>
      </p:sp>
      <p:sp>
        <p:nvSpPr>
          <p:cNvPr id="148553" name="Text Box 73"/>
          <p:cNvSpPr txBox="1">
            <a:spLocks noChangeArrowheads="1"/>
          </p:cNvSpPr>
          <p:nvPr/>
        </p:nvSpPr>
        <p:spPr bwMode="auto">
          <a:xfrm>
            <a:off x="539750" y="44450"/>
            <a:ext cx="8451850" cy="584775"/>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a:spAutoFit/>
          </a:bodyPr>
          <a:lstStyle>
            <a:defPPr>
              <a:defRPr lang="en-US"/>
            </a:defPPr>
            <a:lvl1pPr eaLnBrk="1" hangingPunct="1">
              <a:spcBef>
                <a:spcPct val="50000"/>
              </a:spcBef>
              <a:defRPr sz="4000" b="1">
                <a:solidFill>
                  <a:schemeClr val="accent2"/>
                </a:solidFill>
                <a:ea typeface="隶书" pitchFamily="49" charset="-122"/>
              </a:defRPr>
            </a:lvl1pPr>
          </a:lstStyle>
          <a:p>
            <a:r>
              <a:rPr lang="zh-CN" altLang="en-US" sz="3200" dirty="0">
                <a:ln>
                  <a:solidFill>
                    <a:srgbClr val="002060"/>
                  </a:solidFill>
                </a:ln>
                <a:solidFill>
                  <a:srgbClr val="002060"/>
                </a:solidFill>
                <a:latin typeface="黑体" pitchFamily="2" charset="-122"/>
                <a:ea typeface="黑体" pitchFamily="2" charset="-122"/>
              </a:rPr>
              <a:t>目录</a:t>
            </a:r>
            <a:endParaRPr lang="en-US" altLang="zh-CN" sz="3200" dirty="0">
              <a:ln>
                <a:solidFill>
                  <a:srgbClr val="002060"/>
                </a:solidFill>
              </a:ln>
              <a:solidFill>
                <a:srgbClr val="002060"/>
              </a:solidFill>
              <a:latin typeface="黑体" pitchFamily="2" charset="-122"/>
              <a:ea typeface="黑体" pitchFamily="2" charset="-122"/>
            </a:endParaRPr>
          </a:p>
        </p:txBody>
      </p:sp>
      <p:sp>
        <p:nvSpPr>
          <p:cNvPr id="10247" name="Text Box 2"/>
          <p:cNvSpPr txBox="1">
            <a:spLocks noChangeArrowheads="1"/>
          </p:cNvSpPr>
          <p:nvPr/>
        </p:nvSpPr>
        <p:spPr bwMode="auto">
          <a:xfrm rot="5400000" flipH="1">
            <a:off x="-807244" y="3577432"/>
            <a:ext cx="2752725" cy="366712"/>
          </a:xfrm>
          <a:prstGeom prst="rect">
            <a:avLst/>
          </a:prstGeom>
          <a:noFill/>
          <a:ln w="9525">
            <a:noFill/>
            <a:miter lim="800000"/>
            <a:headEnd/>
            <a:tailEnd/>
          </a:ln>
        </p:spPr>
        <p:txBody>
          <a:bodyPr>
            <a:spAutoFit/>
          </a:bodyPr>
          <a:lstStyle/>
          <a:p>
            <a:pPr algn="ctr" eaLnBrk="1" hangingPunct="1"/>
            <a:r>
              <a:rPr lang="zh-CN" altLang="en-US" b="1">
                <a:latin typeface="楷体_GB2312" pitchFamily="49" charset="-122"/>
                <a:ea typeface="楷体_GB2312" pitchFamily="49" charset="-122"/>
              </a:rPr>
              <a:t>北京市重点实验室</a:t>
            </a:r>
          </a:p>
        </p:txBody>
      </p:sp>
      <p:sp>
        <p:nvSpPr>
          <p:cNvPr id="10248" name="WordArt 3"/>
          <p:cNvSpPr>
            <a:spLocks noChangeArrowheads="1" noChangeShapeType="1" noTextEdit="1"/>
          </p:cNvSpPr>
          <p:nvPr/>
        </p:nvSpPr>
        <p:spPr bwMode="auto">
          <a:xfrm rot="5400000">
            <a:off x="-546894" y="2888456"/>
            <a:ext cx="2808288" cy="1800226"/>
          </a:xfrm>
          <a:prstGeom prst="rect">
            <a:avLst/>
          </a:prstGeom>
        </p:spPr>
        <p:txBody>
          <a:bodyPr spcFirstLastPara="1" wrap="none" fromWordArt="1">
            <a:prstTxWarp prst="textArchUp">
              <a:avLst>
                <a:gd name="adj" fmla="val 10852844"/>
              </a:avLst>
            </a:prstTxWarp>
          </a:bodyPr>
          <a:lstStyle/>
          <a:p>
            <a:pPr algn="ctr"/>
            <a:r>
              <a:rPr lang="zh-CN" altLang="en-US" sz="1200" b="1" kern="10" spc="600" normalizeH="1">
                <a:ln w="9525">
                  <a:solidFill>
                    <a:srgbClr val="000000"/>
                  </a:solidFill>
                  <a:round/>
                  <a:headEnd/>
                  <a:tailEnd/>
                </a:ln>
                <a:solidFill>
                  <a:srgbClr val="000000"/>
                </a:solidFill>
                <a:latin typeface="黑体"/>
                <a:ea typeface="黑体"/>
              </a:rPr>
              <a:t>可信计算实验室</a:t>
            </a:r>
          </a:p>
        </p:txBody>
      </p:sp>
      <p:sp>
        <p:nvSpPr>
          <p:cNvPr id="10249" name="AutoShape 4"/>
          <p:cNvSpPr>
            <a:spLocks noChangeArrowheads="1"/>
          </p:cNvSpPr>
          <p:nvPr/>
        </p:nvSpPr>
        <p:spPr bwMode="ltGray">
          <a:xfrm rot="5400000">
            <a:off x="-1872456" y="1848643"/>
            <a:ext cx="4032250" cy="39290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715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1">
            <a:gsLst>
              <a:gs pos="0">
                <a:schemeClr val="hlink">
                  <a:alpha val="56000"/>
                </a:schemeClr>
              </a:gs>
              <a:gs pos="100000">
                <a:srgbClr val="FFFFFF">
                  <a:alpha val="48000"/>
                </a:srgbClr>
              </a:gs>
            </a:gsLst>
            <a:lin ang="5400000" scaled="1"/>
          </a:gradFill>
          <a:ln w="31750" algn="ctr">
            <a:solidFill>
              <a:srgbClr val="808080"/>
            </a:solidFill>
            <a:miter lim="800000"/>
            <a:headEnd/>
            <a:tailEnd/>
          </a:ln>
        </p:spPr>
        <p:txBody>
          <a:bodyPr rot="10800000" vert="eaVert" wrap="none" anchor="ctr"/>
          <a:lstStyle/>
          <a:p>
            <a:endParaRPr lang="zh-CN" altLang="en-US"/>
          </a:p>
        </p:txBody>
      </p:sp>
      <p:sp>
        <p:nvSpPr>
          <p:cNvPr id="10250" name="AutoShape 8"/>
          <p:cNvSpPr>
            <a:spLocks noChangeArrowheads="1"/>
          </p:cNvSpPr>
          <p:nvPr/>
        </p:nvSpPr>
        <p:spPr bwMode="ltGray">
          <a:xfrm rot="5400000" flipH="1">
            <a:off x="-2278063" y="1417638"/>
            <a:ext cx="4824413" cy="47704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98 w 21600"/>
              <a:gd name="T13" fmla="*/ 0 h 21600"/>
              <a:gd name="T14" fmla="*/ 21202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solidFill>
            <a:schemeClr val="folHlink"/>
          </a:solidFill>
          <a:ln w="9525" algn="ctr">
            <a:noFill/>
            <a:miter lim="800000"/>
            <a:headEnd/>
            <a:tailEnd/>
          </a:ln>
        </p:spPr>
        <p:txBody>
          <a:bodyPr rot="10800000" vert="eaVert" wrap="none" anchor="ctr"/>
          <a:lstStyle/>
          <a:p>
            <a:endParaRPr lang="zh-CN" altLang="en-US"/>
          </a:p>
        </p:txBody>
      </p:sp>
      <p:grpSp>
        <p:nvGrpSpPr>
          <p:cNvPr id="10251" name="Group 48"/>
          <p:cNvGrpSpPr>
            <a:grpSpLocks/>
          </p:cNvGrpSpPr>
          <p:nvPr/>
        </p:nvGrpSpPr>
        <p:grpSpPr bwMode="auto">
          <a:xfrm>
            <a:off x="1719263" y="1687513"/>
            <a:ext cx="381000" cy="481012"/>
            <a:chOff x="2078" y="1471"/>
            <a:chExt cx="1615" cy="2039"/>
          </a:xfrm>
        </p:grpSpPr>
        <p:sp>
          <p:nvSpPr>
            <p:cNvPr id="10279"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80"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48531" name="Oval 51"/>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82" name="Oval 52"/>
            <p:cNvSpPr>
              <a:spLocks noChangeArrowheads="1"/>
            </p:cNvSpPr>
            <p:nvPr/>
          </p:nvSpPr>
          <p:spPr bwMode="gray">
            <a:xfrm>
              <a:off x="2327" y="1471"/>
              <a:ext cx="781" cy="2039"/>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148533" name="Oval 53"/>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84" name="Oval 54"/>
            <p:cNvSpPr>
              <a:spLocks noChangeArrowheads="1"/>
            </p:cNvSpPr>
            <p:nvPr/>
          </p:nvSpPr>
          <p:spPr bwMode="gray">
            <a:xfrm>
              <a:off x="2334" y="1471"/>
              <a:ext cx="1097" cy="2039"/>
            </a:xfrm>
            <a:prstGeom prst="ellipse">
              <a:avLst/>
            </a:prstGeom>
            <a:solidFill>
              <a:srgbClr val="C0000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sp>
        <p:nvSpPr>
          <p:cNvPr id="10252" name="AutoShape 71"/>
          <p:cNvSpPr>
            <a:spLocks noChangeArrowheads="1"/>
          </p:cNvSpPr>
          <p:nvPr/>
        </p:nvSpPr>
        <p:spPr bwMode="gray">
          <a:xfrm>
            <a:off x="2249488" y="1625600"/>
            <a:ext cx="6535737" cy="530225"/>
          </a:xfrm>
          <a:prstGeom prst="roundRect">
            <a:avLst>
              <a:gd name="adj" fmla="val 50000"/>
            </a:avLst>
          </a:prstGeom>
          <a:noFill/>
          <a:ln w="28575" algn="ctr">
            <a:solidFill>
              <a:schemeClr val="hlink"/>
            </a:solidFill>
            <a:round/>
            <a:headEnd/>
            <a:tailEnd/>
          </a:ln>
        </p:spPr>
        <p:txBody>
          <a:bodyPr wrap="none" lIns="0" tIns="0" rIns="0" bIns="0" anchor="ctr"/>
          <a:lstStyle/>
          <a:p>
            <a:r>
              <a:rPr lang="zh-CN" altLang="en-US" sz="2400" dirty="0">
                <a:ln>
                  <a:solidFill>
                    <a:srgbClr val="002060"/>
                  </a:solidFill>
                </a:ln>
                <a:solidFill>
                  <a:srgbClr val="002060"/>
                </a:solidFill>
                <a:latin typeface="黑体" pitchFamily="2" charset="-122"/>
                <a:ea typeface="黑体" pitchFamily="2" charset="-122"/>
              </a:rPr>
              <a:t>云计算主要安全风险</a:t>
            </a:r>
          </a:p>
        </p:txBody>
      </p:sp>
      <p:grpSp>
        <p:nvGrpSpPr>
          <p:cNvPr id="10253" name="Group 77"/>
          <p:cNvGrpSpPr>
            <a:grpSpLocks/>
          </p:cNvGrpSpPr>
          <p:nvPr/>
        </p:nvGrpSpPr>
        <p:grpSpPr bwMode="auto">
          <a:xfrm>
            <a:off x="3027363" y="2884488"/>
            <a:ext cx="5757862" cy="508000"/>
            <a:chOff x="1905" y="1797"/>
            <a:chExt cx="3062" cy="320"/>
          </a:xfrm>
        </p:grpSpPr>
        <p:sp>
          <p:nvSpPr>
            <p:cNvPr id="10277" name="AutoShape 19"/>
            <p:cNvSpPr>
              <a:spLocks noChangeArrowheads="1"/>
            </p:cNvSpPr>
            <p:nvPr/>
          </p:nvSpPr>
          <p:spPr bwMode="gray">
            <a:xfrm>
              <a:off x="1905" y="1797"/>
              <a:ext cx="3062" cy="320"/>
            </a:xfrm>
            <a:prstGeom prst="roundRect">
              <a:avLst>
                <a:gd name="adj" fmla="val 50000"/>
              </a:avLst>
            </a:prstGeom>
            <a:noFill/>
            <a:ln w="28575" algn="ctr">
              <a:solidFill>
                <a:schemeClr val="hlink"/>
              </a:solidFill>
              <a:round/>
              <a:headEnd/>
              <a:tailEnd/>
            </a:ln>
          </p:spPr>
          <p:txBody>
            <a:bodyPr wrap="none" anchor="ctr"/>
            <a:lstStyle/>
            <a:p>
              <a:endParaRPr lang="zh-CN" altLang="en-US" sz="2400" b="1">
                <a:solidFill>
                  <a:srgbClr val="000000"/>
                </a:solidFill>
                <a:latin typeface="楷体_GB2312" pitchFamily="49" charset="-122"/>
                <a:ea typeface="楷体_GB2312" pitchFamily="49" charset="-122"/>
              </a:endParaRPr>
            </a:p>
          </p:txBody>
        </p:sp>
        <p:sp>
          <p:nvSpPr>
            <p:cNvPr id="10278" name="Rectangle 78"/>
            <p:cNvSpPr>
              <a:spLocks noChangeArrowheads="1"/>
            </p:cNvSpPr>
            <p:nvPr/>
          </p:nvSpPr>
          <p:spPr bwMode="auto">
            <a:xfrm>
              <a:off x="1950" y="1846"/>
              <a:ext cx="2880" cy="271"/>
            </a:xfrm>
            <a:prstGeom prst="rect">
              <a:avLst/>
            </a:prstGeom>
            <a:noFill/>
            <a:ln w="9525">
              <a:noFill/>
              <a:miter lim="800000"/>
              <a:headEnd/>
              <a:tailEnd/>
            </a:ln>
            <a:effectLst>
              <a:prstShdw prst="shdw17" dist="17961" dir="13500000">
                <a:srgbClr val="708688">
                  <a:alpha val="50000"/>
                </a:srgbClr>
              </a:prstShdw>
            </a:effectLst>
          </p:spPr>
          <p:txBody>
            <a:bodyPr lIns="0" tIns="0" rIns="0" bIns="0">
              <a:spAutoFit/>
            </a:bodyPr>
            <a:lstStyle/>
            <a:p>
              <a:pPr eaLnBrk="1" hangingPunct="1"/>
              <a:r>
                <a:rPr lang="zh-CN" altLang="en-US" sz="2800" b="1" dirty="0">
                  <a:ln>
                    <a:solidFill>
                      <a:srgbClr val="C00000"/>
                    </a:solidFill>
                  </a:ln>
                  <a:solidFill>
                    <a:srgbClr val="C00000"/>
                  </a:solidFill>
                  <a:latin typeface="Times New Roman" pitchFamily="18" charset="0"/>
                  <a:ea typeface="黑体" pitchFamily="2" charset="-122"/>
                  <a:cs typeface="Times New Roman" pitchFamily="18" charset="0"/>
                </a:rPr>
                <a:t>可信的云计算安全框架</a:t>
              </a:r>
            </a:p>
          </p:txBody>
        </p:sp>
      </p:grpSp>
      <p:sp>
        <p:nvSpPr>
          <p:cNvPr id="10254" name="AutoShape 71"/>
          <p:cNvSpPr>
            <a:spLocks noChangeArrowheads="1"/>
          </p:cNvSpPr>
          <p:nvPr/>
        </p:nvSpPr>
        <p:spPr bwMode="gray">
          <a:xfrm>
            <a:off x="3106738" y="4124325"/>
            <a:ext cx="5678487" cy="528638"/>
          </a:xfrm>
          <a:prstGeom prst="roundRect">
            <a:avLst>
              <a:gd name="adj" fmla="val 50000"/>
            </a:avLst>
          </a:prstGeom>
          <a:noFill/>
          <a:ln w="28575" algn="ctr">
            <a:solidFill>
              <a:schemeClr val="hlink"/>
            </a:solidFill>
            <a:round/>
            <a:headEnd/>
            <a:tailEnd/>
          </a:ln>
        </p:spPr>
        <p:txBody>
          <a:bodyPr wrap="none" lIns="0" tIns="0" rIns="0" bIns="0" anchor="ctr"/>
          <a:lstStyle/>
          <a:p>
            <a:r>
              <a:rPr lang="zh-CN" altLang="en-US" sz="2400" dirty="0">
                <a:ln>
                  <a:solidFill>
                    <a:srgbClr val="002060"/>
                  </a:solidFill>
                </a:ln>
                <a:solidFill>
                  <a:srgbClr val="002060"/>
                </a:solidFill>
                <a:latin typeface="黑体" pitchFamily="2" charset="-122"/>
                <a:ea typeface="黑体" pitchFamily="2" charset="-122"/>
              </a:rPr>
              <a:t>可信云架构与关键技术</a:t>
            </a:r>
          </a:p>
        </p:txBody>
      </p:sp>
      <p:grpSp>
        <p:nvGrpSpPr>
          <p:cNvPr id="10255" name="Group 34"/>
          <p:cNvGrpSpPr>
            <a:grpSpLocks/>
          </p:cNvGrpSpPr>
          <p:nvPr/>
        </p:nvGrpSpPr>
        <p:grpSpPr bwMode="auto">
          <a:xfrm>
            <a:off x="2555875" y="4160838"/>
            <a:ext cx="381000" cy="481012"/>
            <a:chOff x="2078" y="1471"/>
            <a:chExt cx="1615" cy="2039"/>
          </a:xfrm>
        </p:grpSpPr>
        <p:sp>
          <p:nvSpPr>
            <p:cNvPr id="10271"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72"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52" name="Oval 37"/>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74" name="Oval 38"/>
            <p:cNvSpPr>
              <a:spLocks noChangeArrowheads="1"/>
            </p:cNvSpPr>
            <p:nvPr/>
          </p:nvSpPr>
          <p:spPr bwMode="gray">
            <a:xfrm>
              <a:off x="2327" y="1471"/>
              <a:ext cx="781" cy="2039"/>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54" name="Oval 39"/>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76" name="Oval 40"/>
            <p:cNvSpPr>
              <a:spLocks noChangeArrowheads="1"/>
            </p:cNvSpPr>
            <p:nvPr/>
          </p:nvSpPr>
          <p:spPr bwMode="gray">
            <a:xfrm>
              <a:off x="2334" y="1471"/>
              <a:ext cx="1097" cy="2039"/>
            </a:xfrm>
            <a:prstGeom prst="ellipse">
              <a:avLst/>
            </a:prstGeom>
            <a:solidFill>
              <a:srgbClr val="00B05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grpSp>
        <p:nvGrpSpPr>
          <p:cNvPr id="10256" name="Group 34"/>
          <p:cNvGrpSpPr>
            <a:grpSpLocks/>
          </p:cNvGrpSpPr>
          <p:nvPr/>
        </p:nvGrpSpPr>
        <p:grpSpPr bwMode="auto">
          <a:xfrm>
            <a:off x="1979613" y="5313363"/>
            <a:ext cx="381000" cy="481012"/>
            <a:chOff x="2078" y="1471"/>
            <a:chExt cx="1615" cy="2039"/>
          </a:xfrm>
        </p:grpSpPr>
        <p:sp>
          <p:nvSpPr>
            <p:cNvPr id="10265"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66"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62" name="Oval 37"/>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68" name="Oval 38"/>
            <p:cNvSpPr>
              <a:spLocks noChangeArrowheads="1"/>
            </p:cNvSpPr>
            <p:nvPr/>
          </p:nvSpPr>
          <p:spPr bwMode="gray">
            <a:xfrm>
              <a:off x="2327" y="1471"/>
              <a:ext cx="781" cy="2039"/>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64" name="Oval 39"/>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70" name="Oval 40"/>
            <p:cNvSpPr>
              <a:spLocks noChangeArrowheads="1"/>
            </p:cNvSpPr>
            <p:nvPr/>
          </p:nvSpPr>
          <p:spPr bwMode="gray">
            <a:xfrm>
              <a:off x="2334" y="1471"/>
              <a:ext cx="1097" cy="2039"/>
            </a:xfrm>
            <a:prstGeom prst="ellipse">
              <a:avLst/>
            </a:prstGeom>
            <a:solidFill>
              <a:srgbClr val="0070C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grpSp>
        <p:nvGrpSpPr>
          <p:cNvPr id="10257" name="Group 34"/>
          <p:cNvGrpSpPr>
            <a:grpSpLocks/>
          </p:cNvGrpSpPr>
          <p:nvPr/>
        </p:nvGrpSpPr>
        <p:grpSpPr bwMode="auto">
          <a:xfrm>
            <a:off x="2478088" y="2874963"/>
            <a:ext cx="381000" cy="481012"/>
            <a:chOff x="2078" y="1471"/>
            <a:chExt cx="1615" cy="2039"/>
          </a:xfrm>
        </p:grpSpPr>
        <p:sp>
          <p:nvSpPr>
            <p:cNvPr id="10259"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10260"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zh-CN" altLang="en-US" b="1">
                <a:latin typeface="楷体_GB2312" pitchFamily="49" charset="-122"/>
                <a:ea typeface="楷体_GB2312" pitchFamily="49" charset="-122"/>
              </a:endParaRPr>
            </a:p>
          </p:txBody>
        </p:sp>
        <p:sp>
          <p:nvSpPr>
            <p:cNvPr id="72" name="Oval 37"/>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zh-CN" altLang="en-US" b="1">
                <a:latin typeface="楷体_GB2312" pitchFamily="49" charset="-122"/>
                <a:ea typeface="楷体_GB2312" pitchFamily="49" charset="-122"/>
              </a:endParaRPr>
            </a:p>
          </p:txBody>
        </p:sp>
        <p:sp>
          <p:nvSpPr>
            <p:cNvPr id="10262" name="Oval 38"/>
            <p:cNvSpPr>
              <a:spLocks noChangeArrowheads="1"/>
            </p:cNvSpPr>
            <p:nvPr/>
          </p:nvSpPr>
          <p:spPr bwMode="gray">
            <a:xfrm>
              <a:off x="2327" y="1471"/>
              <a:ext cx="781" cy="2039"/>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eaLnBrk="1" hangingPunct="1"/>
              <a:endParaRPr lang="zh-CN" altLang="en-US" b="1">
                <a:latin typeface="楷体_GB2312" pitchFamily="49" charset="-122"/>
                <a:ea typeface="楷体_GB2312" pitchFamily="49" charset="-122"/>
              </a:endParaRPr>
            </a:p>
          </p:txBody>
        </p:sp>
        <p:sp>
          <p:nvSpPr>
            <p:cNvPr id="74" name="Oval 39"/>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zh-CN" altLang="en-US" b="1">
                <a:latin typeface="楷体_GB2312" pitchFamily="49" charset="-122"/>
                <a:ea typeface="楷体_GB2312" pitchFamily="49" charset="-122"/>
              </a:endParaRPr>
            </a:p>
          </p:txBody>
        </p:sp>
        <p:sp>
          <p:nvSpPr>
            <p:cNvPr id="10264" name="Oval 40"/>
            <p:cNvSpPr>
              <a:spLocks noChangeArrowheads="1"/>
            </p:cNvSpPr>
            <p:nvPr/>
          </p:nvSpPr>
          <p:spPr bwMode="gray">
            <a:xfrm>
              <a:off x="2334" y="1471"/>
              <a:ext cx="1097" cy="2039"/>
            </a:xfrm>
            <a:prstGeom prst="ellipse">
              <a:avLst/>
            </a:prstGeom>
            <a:solidFill>
              <a:srgbClr val="FFC000"/>
            </a:solidFill>
            <a:ln w="38100" algn="ctr">
              <a:noFill/>
              <a:round/>
              <a:headEnd/>
              <a:tailEnd/>
            </a:ln>
          </p:spPr>
          <p:txBody>
            <a:bodyPr anchor="ctr">
              <a:spAutoFit/>
            </a:bodyPr>
            <a:lstStyle/>
            <a:p>
              <a:pPr eaLnBrk="1" hangingPunct="1"/>
              <a:endParaRPr lang="zh-CN" altLang="en-US" b="1">
                <a:latin typeface="楷体_GB2312" pitchFamily="49" charset="-122"/>
                <a:ea typeface="楷体_GB2312" pitchFamily="49" charset="-122"/>
              </a:endParaRPr>
            </a:p>
          </p:txBody>
        </p:sp>
      </p:grpSp>
      <p:sp>
        <p:nvSpPr>
          <p:cNvPr id="10258" name="AutoShape 71"/>
          <p:cNvSpPr>
            <a:spLocks noChangeArrowheads="1"/>
          </p:cNvSpPr>
          <p:nvPr/>
        </p:nvSpPr>
        <p:spPr bwMode="gray">
          <a:xfrm>
            <a:off x="2484438" y="5229225"/>
            <a:ext cx="6300787" cy="528638"/>
          </a:xfrm>
          <a:prstGeom prst="roundRect">
            <a:avLst>
              <a:gd name="adj" fmla="val 50000"/>
            </a:avLst>
          </a:prstGeom>
          <a:noFill/>
          <a:ln w="28575" algn="ctr">
            <a:solidFill>
              <a:schemeClr val="hlink"/>
            </a:solidFill>
            <a:round/>
            <a:headEnd/>
            <a:tailEnd/>
          </a:ln>
        </p:spPr>
        <p:txBody>
          <a:bodyPr wrap="none" lIns="0" tIns="0" rIns="0" bIns="0" anchor="ctr"/>
          <a:lstStyle/>
          <a:p>
            <a:r>
              <a:rPr lang="zh-CN" altLang="en-US" sz="2400" dirty="0">
                <a:ln>
                  <a:solidFill>
                    <a:srgbClr val="002060"/>
                  </a:solidFill>
                </a:ln>
                <a:solidFill>
                  <a:srgbClr val="002060"/>
                </a:solidFill>
                <a:latin typeface="黑体" pitchFamily="2" charset="-122"/>
                <a:ea typeface="黑体" pitchFamily="2" charset="-122"/>
              </a:rPr>
              <a:t>对策与建议  </a:t>
            </a:r>
          </a:p>
        </p:txBody>
      </p:sp>
    </p:spTree>
    <p:extLst>
      <p:ext uri="{BB962C8B-B14F-4D97-AF65-F5344CB8AC3E}">
        <p14:creationId xmlns:p14="http://schemas.microsoft.com/office/powerpoint/2010/main" xmlns="" val="26389785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3"/>
          <p:cNvSpPr txBox="1">
            <a:spLocks noChangeArrowheads="1"/>
          </p:cNvSpPr>
          <p:nvPr/>
        </p:nvSpPr>
        <p:spPr bwMode="auto">
          <a:xfrm>
            <a:off x="827584" y="48559"/>
            <a:ext cx="4225925"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3200">
                <a:solidFill>
                  <a:schemeClr val="accent2"/>
                </a:solidFill>
                <a:latin typeface="隶书" panose="02010509060101010101" pitchFamily="49" charset="-122"/>
                <a:ea typeface="隶书" panose="02010509060101010101" pitchFamily="49" charset="-122"/>
                <a:cs typeface="+mj-cs"/>
              </a:defRPr>
            </a:lvl1pPr>
            <a:lvl2pPr algn="ctr">
              <a:defRPr sz="4400">
                <a:solidFill>
                  <a:schemeClr val="tx2"/>
                </a:solidFill>
                <a:ea typeface="宋体" pitchFamily="2" charset="-122"/>
              </a:defRPr>
            </a:lvl2pPr>
            <a:lvl3pPr algn="ctr">
              <a:defRPr sz="4400">
                <a:solidFill>
                  <a:schemeClr val="tx2"/>
                </a:solidFill>
                <a:ea typeface="宋体" pitchFamily="2" charset="-122"/>
              </a:defRPr>
            </a:lvl3pPr>
            <a:lvl4pPr algn="ctr">
              <a:defRPr sz="4400">
                <a:solidFill>
                  <a:schemeClr val="tx2"/>
                </a:solidFill>
                <a:ea typeface="宋体" pitchFamily="2" charset="-122"/>
              </a:defRPr>
            </a:lvl4pPr>
            <a:lvl5pPr algn="ctr">
              <a:defRPr sz="4400">
                <a:solidFill>
                  <a:schemeClr val="tx2"/>
                </a:solidFill>
                <a:ea typeface="宋体" pitchFamily="2" charset="-122"/>
              </a:defRPr>
            </a:lvl5pPr>
            <a:lvl6pPr marL="457200" algn="ctr" fontAlgn="base">
              <a:spcBef>
                <a:spcPct val="0"/>
              </a:spcBef>
              <a:spcAft>
                <a:spcPct val="0"/>
              </a:spcAft>
              <a:defRPr sz="4400">
                <a:solidFill>
                  <a:schemeClr val="tx2"/>
                </a:solidFill>
                <a:ea typeface="宋体" pitchFamily="2" charset="-122"/>
              </a:defRPr>
            </a:lvl6pPr>
            <a:lvl7pPr marL="914400" algn="ctr" fontAlgn="base">
              <a:spcBef>
                <a:spcPct val="0"/>
              </a:spcBef>
              <a:spcAft>
                <a:spcPct val="0"/>
              </a:spcAft>
              <a:defRPr sz="4400">
                <a:solidFill>
                  <a:schemeClr val="tx2"/>
                </a:solidFill>
                <a:ea typeface="宋体" pitchFamily="2" charset="-122"/>
              </a:defRPr>
            </a:lvl7pPr>
            <a:lvl8pPr marL="1371600" algn="ctr" fontAlgn="base">
              <a:spcBef>
                <a:spcPct val="0"/>
              </a:spcBef>
              <a:spcAft>
                <a:spcPct val="0"/>
              </a:spcAft>
              <a:defRPr sz="4400">
                <a:solidFill>
                  <a:schemeClr val="tx2"/>
                </a:solidFill>
                <a:ea typeface="宋体" pitchFamily="2" charset="-122"/>
              </a:defRPr>
            </a:lvl8pPr>
            <a:lvl9pPr marL="1828800" algn="ctr" fontAlgn="base">
              <a:spcBef>
                <a:spcPct val="0"/>
              </a:spcBef>
              <a:spcAft>
                <a:spcPct val="0"/>
              </a:spcAft>
              <a:defRPr sz="4400">
                <a:solidFill>
                  <a:schemeClr val="tx2"/>
                </a:solidFill>
                <a:ea typeface="宋体" pitchFamily="2" charset="-122"/>
              </a:defRPr>
            </a:lvl9pPr>
          </a:lstStyle>
          <a:p>
            <a:r>
              <a:rPr lang="zh-CN" altLang="en-US" sz="2800" b="1" dirty="0">
                <a:ln>
                  <a:solidFill>
                    <a:srgbClr val="C00000"/>
                  </a:solidFill>
                </a:ln>
                <a:solidFill>
                  <a:srgbClr val="C00000"/>
                </a:solidFill>
                <a:latin typeface="Times New Roman" pitchFamily="18" charset="0"/>
                <a:ea typeface="黑体" pitchFamily="2" charset="-122"/>
                <a:cs typeface="Times New Roman" pitchFamily="18" charset="0"/>
              </a:rPr>
              <a:t>可信的云计算安全框架</a:t>
            </a:r>
          </a:p>
        </p:txBody>
      </p:sp>
      <p:sp>
        <p:nvSpPr>
          <p:cNvPr id="5" name="文本框 4"/>
          <p:cNvSpPr txBox="1"/>
          <p:nvPr/>
        </p:nvSpPr>
        <p:spPr>
          <a:xfrm>
            <a:off x="5503842" y="5945214"/>
            <a:ext cx="2236510" cy="400110"/>
          </a:xfrm>
          <a:prstGeom prst="rect">
            <a:avLst/>
          </a:prstGeom>
          <a:noFill/>
        </p:spPr>
        <p:txBody>
          <a:bodyPr wrap="none" rtlCol="0">
            <a:spAutoFit/>
          </a:bodyPr>
          <a:lstStyle/>
          <a:p>
            <a:r>
              <a:rPr lang="zh-CN" altLang="en-US" sz="2000" dirty="0">
                <a:ln>
                  <a:solidFill>
                    <a:srgbClr val="002060"/>
                  </a:solidFill>
                </a:ln>
                <a:solidFill>
                  <a:srgbClr val="002060"/>
                </a:solidFill>
                <a:latin typeface="黑体" pitchFamily="2" charset="-122"/>
                <a:ea typeface="黑体" pitchFamily="2" charset="-122"/>
              </a:rPr>
              <a:t>可信</a:t>
            </a:r>
            <a:r>
              <a:rPr lang="zh-CN" altLang="en-US" sz="2000" dirty="0" smtClean="0">
                <a:ln>
                  <a:solidFill>
                    <a:srgbClr val="002060"/>
                  </a:solidFill>
                </a:ln>
                <a:solidFill>
                  <a:srgbClr val="002060"/>
                </a:solidFill>
                <a:latin typeface="黑体" pitchFamily="2" charset="-122"/>
                <a:ea typeface="黑体" pitchFamily="2" charset="-122"/>
              </a:rPr>
              <a:t>计算节点结构</a:t>
            </a:r>
            <a:endParaRPr lang="zh-CN" altLang="en-US" sz="2000" dirty="0">
              <a:ln>
                <a:solidFill>
                  <a:srgbClr val="002060"/>
                </a:solidFill>
              </a:ln>
              <a:solidFill>
                <a:srgbClr val="002060"/>
              </a:solidFill>
              <a:latin typeface="黑体" pitchFamily="2" charset="-122"/>
              <a:ea typeface="黑体" pitchFamily="2" charset="-122"/>
            </a:endParaRPr>
          </a:p>
        </p:txBody>
      </p:sp>
      <p:sp>
        <p:nvSpPr>
          <p:cNvPr id="6" name="AutoShape 4"/>
          <p:cNvSpPr>
            <a:spLocks noChangeArrowheads="1"/>
          </p:cNvSpPr>
          <p:nvPr/>
        </p:nvSpPr>
        <p:spPr bwMode="auto">
          <a:xfrm>
            <a:off x="287524" y="1141459"/>
            <a:ext cx="4144231" cy="4744296"/>
          </a:xfrm>
          <a:prstGeom prst="roundRect">
            <a:avLst>
              <a:gd name="adj" fmla="val 16667"/>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nchor="ctr"/>
          <a:lstStyle>
            <a:defPPr>
              <a:defRPr lang="zh-CN"/>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1" hangingPunct="1">
              <a:buFont typeface="Arial" charset="0"/>
              <a:buNone/>
              <a:defRPr/>
            </a:pPr>
            <a:r>
              <a:rPr lang="zh-CN" altLang="en-US" sz="2800" dirty="0" smtClean="0">
                <a:ln>
                  <a:solidFill>
                    <a:srgbClr val="002060"/>
                  </a:solidFill>
                </a:ln>
                <a:solidFill>
                  <a:srgbClr val="002060"/>
                </a:solidFill>
                <a:latin typeface="黑体" pitchFamily="2" charset="-122"/>
                <a:ea typeface="黑体" pitchFamily="2" charset="-122"/>
              </a:rPr>
              <a:t>云计算安全不能用传统的“封、堵、查、杀”的老三样去解决，只能用可信免疫的新计算模式和主动防御体系结构保障安全</a:t>
            </a:r>
            <a:endParaRPr lang="en-US" altLang="zh-CN" sz="2800" dirty="0">
              <a:ln>
                <a:solidFill>
                  <a:srgbClr val="002060"/>
                </a:solidFill>
              </a:ln>
              <a:solidFill>
                <a:srgbClr val="002060"/>
              </a:solidFill>
              <a:latin typeface="黑体" pitchFamily="2" charset="-122"/>
              <a:ea typeface="黑体" pitchFamily="2" charset="-122"/>
            </a:endParaRPr>
          </a:p>
        </p:txBody>
      </p:sp>
      <p:grpSp>
        <p:nvGrpSpPr>
          <p:cNvPr id="7" name="组合 6"/>
          <p:cNvGrpSpPr>
            <a:grpSpLocks/>
          </p:cNvGrpSpPr>
          <p:nvPr/>
        </p:nvGrpSpPr>
        <p:grpSpPr bwMode="auto">
          <a:xfrm>
            <a:off x="4656124" y="1305273"/>
            <a:ext cx="4200352" cy="4427983"/>
            <a:chOff x="0" y="0"/>
            <a:chExt cx="3024188" cy="4535487"/>
          </a:xfrm>
        </p:grpSpPr>
        <p:sp>
          <p:nvSpPr>
            <p:cNvPr id="8" name="AutoShape 5"/>
            <p:cNvSpPr>
              <a:spLocks noChangeArrowheads="1"/>
            </p:cNvSpPr>
            <p:nvPr/>
          </p:nvSpPr>
          <p:spPr bwMode="auto">
            <a:xfrm>
              <a:off x="936625" y="2016125"/>
              <a:ext cx="2087563" cy="647700"/>
            </a:xfrm>
            <a:prstGeom prst="roundRect">
              <a:avLst>
                <a:gd name="adj" fmla="val 16667"/>
              </a:avLst>
            </a:prstGeom>
            <a:solidFill>
              <a:srgbClr val="0033CC"/>
            </a:solidFill>
            <a:ln>
              <a:noFill/>
            </a:ln>
            <a:effectLst>
              <a:prstShdw prst="shdw17" dist="17961" dir="2700000">
                <a:srgbClr val="5C5C99"/>
              </a:prstShdw>
            </a:effectLst>
            <a:extLst>
              <a:ext uri="{91240B29-F687-4F45-9708-019B960494DF}">
                <a14:hiddenLine xmlns:a14="http://schemas.microsoft.com/office/drawing/2010/main" xmlns="" w="9525">
                  <a:solidFill>
                    <a:srgbClr val="000000"/>
                  </a:solidFill>
                  <a:round/>
                  <a:headEnd/>
                  <a:tailEnd/>
                </a14:hiddenLine>
              </a:ext>
            </a:extLst>
          </p:spPr>
          <p:txBody>
            <a:bodyPr lIns="90170" tIns="46990" rIns="90170" bIns="46990"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spcBef>
                  <a:spcPct val="0"/>
                </a:spcBef>
                <a:spcAft>
                  <a:spcPct val="0"/>
                </a:spcAft>
                <a:buClrTx/>
                <a:buSzTx/>
                <a:buFont typeface="Arial" pitchFamily="34" charset="0"/>
                <a:buNone/>
              </a:pPr>
              <a:r>
                <a:rPr lang="zh-CN" altLang="en-US" sz="1800" b="1">
                  <a:solidFill>
                    <a:srgbClr val="FFFF66"/>
                  </a:solidFill>
                  <a:latin typeface="Arial" pitchFamily="34" charset="0"/>
                </a:rPr>
                <a:t>      可信软件基</a:t>
              </a:r>
            </a:p>
            <a:p>
              <a:pPr algn="ctr" eaLnBrk="1" hangingPunct="1">
                <a:spcBef>
                  <a:spcPct val="0"/>
                </a:spcBef>
                <a:spcAft>
                  <a:spcPct val="0"/>
                </a:spcAft>
                <a:buClrTx/>
                <a:buSzTx/>
                <a:buFont typeface="Arial" pitchFamily="34" charset="0"/>
                <a:buNone/>
              </a:pPr>
              <a:r>
                <a:rPr lang="zh-CN" altLang="en-US" sz="1800" b="1">
                  <a:solidFill>
                    <a:srgbClr val="FFFF66"/>
                  </a:solidFill>
                  <a:latin typeface="Arial" pitchFamily="34" charset="0"/>
                </a:rPr>
                <a:t>      （TSB）</a:t>
              </a:r>
            </a:p>
          </p:txBody>
        </p:sp>
        <p:sp>
          <p:nvSpPr>
            <p:cNvPr id="9" name="AutoShape 5"/>
            <p:cNvSpPr>
              <a:spLocks noChangeArrowheads="1"/>
            </p:cNvSpPr>
            <p:nvPr/>
          </p:nvSpPr>
          <p:spPr bwMode="auto">
            <a:xfrm>
              <a:off x="3175" y="1587"/>
              <a:ext cx="1006475" cy="431800"/>
            </a:xfrm>
            <a:prstGeom prst="roundRect">
              <a:avLst>
                <a:gd name="adj" fmla="val 16667"/>
              </a:avLst>
            </a:prstGeom>
            <a:solidFill>
              <a:srgbClr val="0033CC"/>
            </a:solidFill>
            <a:ln>
              <a:noFill/>
            </a:ln>
            <a:effectLst>
              <a:prstShdw prst="shdw17" dist="17961" dir="2700000">
                <a:srgbClr val="5C5C99"/>
              </a:prstShdw>
            </a:effectLst>
            <a:extLst>
              <a:ext uri="{91240B29-F687-4F45-9708-019B960494DF}">
                <a14:hiddenLine xmlns:a14="http://schemas.microsoft.com/office/drawing/2010/main" xmlns="" w="9525">
                  <a:solidFill>
                    <a:srgbClr val="000000"/>
                  </a:solidFill>
                  <a:round/>
                  <a:headEnd/>
                  <a:tailEnd/>
                </a14:hiddenLine>
              </a:ext>
            </a:extLst>
          </p:spPr>
          <p:txBody>
            <a:bodyPr lIns="90170" tIns="46990" rIns="90170" bIns="46990"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spcBef>
                  <a:spcPct val="0"/>
                </a:spcBef>
                <a:spcAft>
                  <a:spcPct val="0"/>
                </a:spcAft>
                <a:buClrTx/>
                <a:buSzTx/>
                <a:buFont typeface="Arial" pitchFamily="34" charset="0"/>
                <a:buNone/>
              </a:pPr>
              <a:r>
                <a:rPr lang="zh-CN" altLang="en-US" sz="2000" b="1" dirty="0">
                  <a:solidFill>
                    <a:srgbClr val="FFFF66"/>
                  </a:solidFill>
                  <a:latin typeface="Arial" pitchFamily="34" charset="0"/>
                </a:rPr>
                <a:t>请求</a:t>
              </a:r>
            </a:p>
          </p:txBody>
        </p:sp>
        <p:sp>
          <p:nvSpPr>
            <p:cNvPr id="10" name="AutoShape 5"/>
            <p:cNvSpPr>
              <a:spLocks noChangeArrowheads="1"/>
            </p:cNvSpPr>
            <p:nvPr/>
          </p:nvSpPr>
          <p:spPr bwMode="auto">
            <a:xfrm>
              <a:off x="1008063" y="0"/>
              <a:ext cx="1008062" cy="430212"/>
            </a:xfrm>
            <a:prstGeom prst="roundRect">
              <a:avLst>
                <a:gd name="adj" fmla="val 16667"/>
              </a:avLst>
            </a:prstGeom>
            <a:solidFill>
              <a:srgbClr val="0033CC"/>
            </a:solidFill>
            <a:ln>
              <a:noFill/>
            </a:ln>
            <a:effectLst>
              <a:prstShdw prst="shdw17" dist="17961" dir="2700000">
                <a:srgbClr val="5C5C99"/>
              </a:prstShdw>
            </a:effectLst>
            <a:extLst>
              <a:ext uri="{91240B29-F687-4F45-9708-019B960494DF}">
                <a14:hiddenLine xmlns:a14="http://schemas.microsoft.com/office/drawing/2010/main" xmlns="" w="9525">
                  <a:solidFill>
                    <a:srgbClr val="000000"/>
                  </a:solidFill>
                  <a:round/>
                  <a:headEnd/>
                  <a:tailEnd/>
                </a14:hiddenLine>
              </a:ext>
            </a:extLst>
          </p:spPr>
          <p:txBody>
            <a:bodyPr lIns="90170" tIns="46990" rIns="90170" bIns="46990"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spcBef>
                  <a:spcPct val="0"/>
                </a:spcBef>
                <a:spcAft>
                  <a:spcPct val="0"/>
                </a:spcAft>
                <a:buClrTx/>
                <a:buSzTx/>
                <a:buFont typeface="Arial" pitchFamily="34" charset="0"/>
                <a:buNone/>
              </a:pPr>
              <a:r>
                <a:rPr lang="zh-CN" altLang="en-US" sz="2000" b="1">
                  <a:solidFill>
                    <a:srgbClr val="FFFF66"/>
                  </a:solidFill>
                  <a:latin typeface="Arial" pitchFamily="34" charset="0"/>
                </a:rPr>
                <a:t>连接</a:t>
              </a:r>
            </a:p>
          </p:txBody>
        </p:sp>
        <p:sp>
          <p:nvSpPr>
            <p:cNvPr id="11" name="AutoShape 5"/>
            <p:cNvSpPr>
              <a:spLocks noChangeArrowheads="1"/>
            </p:cNvSpPr>
            <p:nvPr/>
          </p:nvSpPr>
          <p:spPr bwMode="auto">
            <a:xfrm>
              <a:off x="2016125" y="0"/>
              <a:ext cx="1006475" cy="430212"/>
            </a:xfrm>
            <a:prstGeom prst="roundRect">
              <a:avLst>
                <a:gd name="adj" fmla="val 16667"/>
              </a:avLst>
            </a:prstGeom>
            <a:solidFill>
              <a:srgbClr val="0033CC"/>
            </a:solidFill>
            <a:ln>
              <a:noFill/>
            </a:ln>
            <a:effectLst>
              <a:prstShdw prst="shdw17" dist="17961" dir="2700000">
                <a:srgbClr val="5C5C99"/>
              </a:prstShdw>
            </a:effectLst>
            <a:extLst>
              <a:ext uri="{91240B29-F687-4F45-9708-019B960494DF}">
                <a14:hiddenLine xmlns:a14="http://schemas.microsoft.com/office/drawing/2010/main" xmlns="" w="9525">
                  <a:solidFill>
                    <a:srgbClr val="000000"/>
                  </a:solidFill>
                  <a:round/>
                  <a:headEnd/>
                  <a:tailEnd/>
                </a14:hiddenLine>
              </a:ext>
            </a:extLst>
          </p:spPr>
          <p:txBody>
            <a:bodyPr lIns="90170" tIns="46990" rIns="90170" bIns="46990"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spcBef>
                  <a:spcPct val="0"/>
                </a:spcBef>
                <a:spcAft>
                  <a:spcPct val="0"/>
                </a:spcAft>
                <a:buClrTx/>
                <a:buSzTx/>
                <a:buFont typeface="Arial" pitchFamily="34" charset="0"/>
                <a:buNone/>
              </a:pPr>
              <a:r>
                <a:rPr lang="zh-CN" altLang="en-US" sz="2000" b="1">
                  <a:solidFill>
                    <a:srgbClr val="FFFF66"/>
                  </a:solidFill>
                  <a:latin typeface="Arial" pitchFamily="34" charset="0"/>
                </a:rPr>
                <a:t>管理</a:t>
              </a:r>
            </a:p>
          </p:txBody>
        </p:sp>
        <p:cxnSp>
          <p:nvCxnSpPr>
            <p:cNvPr id="12" name="AutoShape 12"/>
            <p:cNvCxnSpPr>
              <a:cxnSpLocks noChangeShapeType="1"/>
            </p:cNvCxnSpPr>
            <p:nvPr/>
          </p:nvCxnSpPr>
          <p:spPr bwMode="auto">
            <a:xfrm>
              <a:off x="503238" y="431800"/>
              <a:ext cx="0" cy="576262"/>
            </a:xfrm>
            <a:prstGeom prst="straightConnector1">
              <a:avLst/>
            </a:prstGeom>
            <a:noFill/>
            <a:ln w="762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15" name="AutoShape 13"/>
            <p:cNvCxnSpPr>
              <a:cxnSpLocks noChangeShapeType="1"/>
            </p:cNvCxnSpPr>
            <p:nvPr/>
          </p:nvCxnSpPr>
          <p:spPr bwMode="auto">
            <a:xfrm>
              <a:off x="1511300" y="431800"/>
              <a:ext cx="0" cy="576262"/>
            </a:xfrm>
            <a:prstGeom prst="straightConnector1">
              <a:avLst/>
            </a:prstGeom>
            <a:noFill/>
            <a:ln w="762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16" name="AutoShape 14"/>
            <p:cNvCxnSpPr>
              <a:cxnSpLocks noChangeShapeType="1"/>
            </p:cNvCxnSpPr>
            <p:nvPr/>
          </p:nvCxnSpPr>
          <p:spPr bwMode="auto">
            <a:xfrm>
              <a:off x="2519363" y="431800"/>
              <a:ext cx="0" cy="576262"/>
            </a:xfrm>
            <a:prstGeom prst="straightConnector1">
              <a:avLst/>
            </a:prstGeom>
            <a:noFill/>
            <a:ln w="762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17" name="AutoShape 5"/>
            <p:cNvSpPr>
              <a:spLocks noChangeArrowheads="1"/>
            </p:cNvSpPr>
            <p:nvPr/>
          </p:nvSpPr>
          <p:spPr bwMode="auto">
            <a:xfrm>
              <a:off x="0" y="1008062"/>
              <a:ext cx="3024188" cy="431800"/>
            </a:xfrm>
            <a:prstGeom prst="roundRect">
              <a:avLst>
                <a:gd name="adj" fmla="val 16667"/>
              </a:avLst>
            </a:prstGeom>
            <a:solidFill>
              <a:srgbClr val="0033CC"/>
            </a:solidFill>
            <a:ln>
              <a:noFill/>
            </a:ln>
            <a:effectLst>
              <a:prstShdw prst="shdw17" dist="17961" dir="2700000">
                <a:srgbClr val="5C5C99"/>
              </a:prstShdw>
            </a:effectLst>
            <a:extLst>
              <a:ext uri="{91240B29-F687-4F45-9708-019B960494DF}">
                <a14:hiddenLine xmlns:a14="http://schemas.microsoft.com/office/drawing/2010/main" xmlns="" w="9525">
                  <a:solidFill>
                    <a:srgbClr val="000000"/>
                  </a:solidFill>
                  <a:round/>
                  <a:headEnd/>
                  <a:tailEnd/>
                </a14:hiddenLine>
              </a:ext>
            </a:extLst>
          </p:spPr>
          <p:txBody>
            <a:bodyPr lIns="90170" tIns="46990" rIns="90170" bIns="46990"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spcBef>
                  <a:spcPct val="0"/>
                </a:spcBef>
                <a:spcAft>
                  <a:spcPct val="0"/>
                </a:spcAft>
                <a:buClrTx/>
                <a:buSzTx/>
                <a:buFont typeface="Arial" pitchFamily="34" charset="0"/>
                <a:buNone/>
              </a:pPr>
              <a:r>
                <a:rPr lang="zh-CN" altLang="en-US" sz="2000" b="1">
                  <a:solidFill>
                    <a:srgbClr val="FFFF66"/>
                  </a:solidFill>
                  <a:latin typeface="Arial" pitchFamily="34" charset="0"/>
                </a:rPr>
                <a:t>可信应用软件</a:t>
              </a:r>
            </a:p>
          </p:txBody>
        </p:sp>
        <p:cxnSp>
          <p:nvCxnSpPr>
            <p:cNvPr id="18" name="AutoShape 16"/>
            <p:cNvCxnSpPr>
              <a:cxnSpLocks noChangeShapeType="1"/>
            </p:cNvCxnSpPr>
            <p:nvPr/>
          </p:nvCxnSpPr>
          <p:spPr bwMode="auto">
            <a:xfrm>
              <a:off x="503238" y="1439862"/>
              <a:ext cx="0" cy="576263"/>
            </a:xfrm>
            <a:prstGeom prst="straightConnector1">
              <a:avLst/>
            </a:prstGeom>
            <a:noFill/>
            <a:ln w="762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19" name="AutoShape 17"/>
            <p:cNvCxnSpPr>
              <a:cxnSpLocks noChangeShapeType="1"/>
            </p:cNvCxnSpPr>
            <p:nvPr/>
          </p:nvCxnSpPr>
          <p:spPr bwMode="auto">
            <a:xfrm>
              <a:off x="2519363" y="1439862"/>
              <a:ext cx="0" cy="576263"/>
            </a:xfrm>
            <a:prstGeom prst="straightConnector1">
              <a:avLst/>
            </a:prstGeom>
            <a:noFill/>
            <a:ln w="762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0" name="AutoShape 5"/>
            <p:cNvSpPr>
              <a:spLocks noChangeArrowheads="1"/>
            </p:cNvSpPr>
            <p:nvPr/>
          </p:nvSpPr>
          <p:spPr bwMode="auto">
            <a:xfrm>
              <a:off x="0" y="2016125"/>
              <a:ext cx="1223963" cy="647700"/>
            </a:xfrm>
            <a:prstGeom prst="roundRect">
              <a:avLst>
                <a:gd name="adj" fmla="val 16667"/>
              </a:avLst>
            </a:prstGeom>
            <a:solidFill>
              <a:srgbClr val="0033CC"/>
            </a:solidFill>
            <a:ln>
              <a:noFill/>
            </a:ln>
            <a:effectLst>
              <a:prstShdw prst="shdw17" dist="17961" dir="2700000">
                <a:srgbClr val="5C5C99"/>
              </a:prstShdw>
            </a:effectLst>
            <a:extLst>
              <a:ext uri="{91240B29-F687-4F45-9708-019B960494DF}">
                <a14:hiddenLine xmlns:a14="http://schemas.microsoft.com/office/drawing/2010/main" xmlns="" w="9525">
                  <a:solidFill>
                    <a:srgbClr val="000000"/>
                  </a:solidFill>
                  <a:round/>
                  <a:headEnd/>
                  <a:tailEnd/>
                </a14:hiddenLine>
              </a:ext>
            </a:extLst>
          </p:spPr>
          <p:txBody>
            <a:bodyPr lIns="90170" tIns="46990" rIns="90170" bIns="46990"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spcBef>
                  <a:spcPct val="0"/>
                </a:spcBef>
                <a:spcAft>
                  <a:spcPct val="0"/>
                </a:spcAft>
                <a:buClrTx/>
                <a:buSzTx/>
                <a:buFont typeface="Arial" pitchFamily="34" charset="0"/>
                <a:buNone/>
              </a:pPr>
              <a:r>
                <a:rPr lang="zh-CN" altLang="en-US" sz="2000" b="1">
                  <a:solidFill>
                    <a:srgbClr val="FFFF66"/>
                  </a:solidFill>
                  <a:latin typeface="Arial" pitchFamily="34" charset="0"/>
                </a:rPr>
                <a:t>宿主OS</a:t>
              </a:r>
            </a:p>
          </p:txBody>
        </p:sp>
        <p:cxnSp>
          <p:nvCxnSpPr>
            <p:cNvPr id="21" name="AutoShape 19"/>
            <p:cNvCxnSpPr>
              <a:cxnSpLocks noChangeShapeType="1"/>
            </p:cNvCxnSpPr>
            <p:nvPr/>
          </p:nvCxnSpPr>
          <p:spPr bwMode="auto">
            <a:xfrm flipH="1">
              <a:off x="1079500" y="2376487"/>
              <a:ext cx="647700" cy="0"/>
            </a:xfrm>
            <a:prstGeom prst="straightConnector1">
              <a:avLst/>
            </a:prstGeom>
            <a:noFill/>
            <a:ln w="762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2" name="AutoShape 5"/>
            <p:cNvSpPr>
              <a:spLocks noChangeArrowheads="1"/>
            </p:cNvSpPr>
            <p:nvPr/>
          </p:nvSpPr>
          <p:spPr bwMode="auto">
            <a:xfrm>
              <a:off x="0" y="3240087"/>
              <a:ext cx="3022600" cy="431800"/>
            </a:xfrm>
            <a:prstGeom prst="roundRect">
              <a:avLst>
                <a:gd name="adj" fmla="val 16667"/>
              </a:avLst>
            </a:prstGeom>
            <a:solidFill>
              <a:srgbClr val="0033CC"/>
            </a:solidFill>
            <a:ln>
              <a:noFill/>
            </a:ln>
            <a:effectLst>
              <a:prstShdw prst="shdw17" dist="17961" dir="2700000">
                <a:srgbClr val="5C5C99"/>
              </a:prstShdw>
            </a:effectLst>
            <a:extLst>
              <a:ext uri="{91240B29-F687-4F45-9708-019B960494DF}">
                <a14:hiddenLine xmlns:a14="http://schemas.microsoft.com/office/drawing/2010/main" xmlns="" w="9525">
                  <a:solidFill>
                    <a:srgbClr val="000000"/>
                  </a:solidFill>
                  <a:round/>
                  <a:headEnd/>
                  <a:tailEnd/>
                </a14:hiddenLine>
              </a:ext>
            </a:extLst>
          </p:spPr>
          <p:txBody>
            <a:bodyPr lIns="90170" tIns="46990" rIns="90170" bIns="46990"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spcBef>
                  <a:spcPct val="0"/>
                </a:spcBef>
                <a:spcAft>
                  <a:spcPct val="0"/>
                </a:spcAft>
                <a:buClrTx/>
                <a:buSzTx/>
                <a:buFont typeface="Arial" pitchFamily="34" charset="0"/>
                <a:buNone/>
              </a:pPr>
              <a:r>
                <a:rPr lang="zh-CN" altLang="en-US" sz="2000" b="1">
                  <a:solidFill>
                    <a:srgbClr val="FFFF66"/>
                  </a:solidFill>
                  <a:latin typeface="Arial" pitchFamily="34" charset="0"/>
                </a:rPr>
                <a:t>可信BIOS</a:t>
              </a:r>
              <a:endParaRPr lang="zh-CN" altLang="en-US" sz="1800" b="1">
                <a:latin typeface="Arial" pitchFamily="34" charset="0"/>
              </a:endParaRPr>
            </a:p>
          </p:txBody>
        </p:sp>
        <p:cxnSp>
          <p:nvCxnSpPr>
            <p:cNvPr id="23" name="AutoShape 21"/>
            <p:cNvCxnSpPr>
              <a:cxnSpLocks noChangeShapeType="1"/>
            </p:cNvCxnSpPr>
            <p:nvPr/>
          </p:nvCxnSpPr>
          <p:spPr bwMode="auto">
            <a:xfrm>
              <a:off x="503238" y="2663825"/>
              <a:ext cx="0" cy="576262"/>
            </a:xfrm>
            <a:prstGeom prst="straightConnector1">
              <a:avLst/>
            </a:prstGeom>
            <a:noFill/>
            <a:ln w="762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24" name="AutoShape 22"/>
            <p:cNvCxnSpPr>
              <a:cxnSpLocks noChangeShapeType="1"/>
            </p:cNvCxnSpPr>
            <p:nvPr/>
          </p:nvCxnSpPr>
          <p:spPr bwMode="auto">
            <a:xfrm>
              <a:off x="2519363" y="2663825"/>
              <a:ext cx="0" cy="576262"/>
            </a:xfrm>
            <a:prstGeom prst="straightConnector1">
              <a:avLst/>
            </a:prstGeom>
            <a:noFill/>
            <a:ln w="762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5" name="AutoShape 5"/>
            <p:cNvSpPr>
              <a:spLocks noChangeArrowheads="1"/>
            </p:cNvSpPr>
            <p:nvPr/>
          </p:nvSpPr>
          <p:spPr bwMode="auto">
            <a:xfrm>
              <a:off x="0" y="3671887"/>
              <a:ext cx="1511300" cy="431800"/>
            </a:xfrm>
            <a:prstGeom prst="roundRect">
              <a:avLst>
                <a:gd name="adj" fmla="val 16667"/>
              </a:avLst>
            </a:prstGeom>
            <a:solidFill>
              <a:srgbClr val="0033CC"/>
            </a:solidFill>
            <a:ln>
              <a:noFill/>
            </a:ln>
            <a:effectLst>
              <a:prstShdw prst="shdw17" dist="17961" dir="2700000">
                <a:srgbClr val="5C5C99"/>
              </a:prstShdw>
            </a:effectLst>
            <a:extLst>
              <a:ext uri="{91240B29-F687-4F45-9708-019B960494DF}">
                <a14:hiddenLine xmlns:a14="http://schemas.microsoft.com/office/drawing/2010/main" xmlns="" w="9525">
                  <a:solidFill>
                    <a:srgbClr val="000000"/>
                  </a:solidFill>
                  <a:round/>
                  <a:headEnd/>
                  <a:tailEnd/>
                </a14:hiddenLine>
              </a:ext>
            </a:extLst>
          </p:spPr>
          <p:txBody>
            <a:bodyPr lIns="90170" tIns="46990" rIns="90170" bIns="46990"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spcBef>
                  <a:spcPct val="0"/>
                </a:spcBef>
                <a:spcAft>
                  <a:spcPct val="0"/>
                </a:spcAft>
                <a:buClrTx/>
                <a:buSzTx/>
                <a:buFont typeface="Arial" pitchFamily="34" charset="0"/>
                <a:buNone/>
              </a:pPr>
              <a:r>
                <a:rPr lang="zh-CN" altLang="en-US" sz="2000" b="1" dirty="0">
                  <a:solidFill>
                    <a:srgbClr val="FFFF66"/>
                  </a:solidFill>
                  <a:latin typeface="Arial" pitchFamily="34" charset="0"/>
                </a:rPr>
                <a:t>计算部件</a:t>
              </a:r>
              <a:endParaRPr lang="zh-CN" altLang="en-US" sz="1800" b="1" dirty="0">
                <a:latin typeface="Arial" pitchFamily="34" charset="0"/>
              </a:endParaRPr>
            </a:p>
          </p:txBody>
        </p:sp>
        <p:sp>
          <p:nvSpPr>
            <p:cNvPr id="26" name="AutoShape 5"/>
            <p:cNvSpPr>
              <a:spLocks noChangeArrowheads="1"/>
            </p:cNvSpPr>
            <p:nvPr/>
          </p:nvSpPr>
          <p:spPr bwMode="auto">
            <a:xfrm>
              <a:off x="1511300" y="3671887"/>
              <a:ext cx="1512888" cy="431800"/>
            </a:xfrm>
            <a:prstGeom prst="roundRect">
              <a:avLst>
                <a:gd name="adj" fmla="val 16667"/>
              </a:avLst>
            </a:prstGeom>
            <a:solidFill>
              <a:srgbClr val="0033CC"/>
            </a:solidFill>
            <a:ln>
              <a:noFill/>
            </a:ln>
            <a:effectLst>
              <a:prstShdw prst="shdw17" dist="17961" dir="2700000">
                <a:srgbClr val="5C5C99"/>
              </a:prstShdw>
            </a:effectLst>
            <a:extLst>
              <a:ext uri="{91240B29-F687-4F45-9708-019B960494DF}">
                <a14:hiddenLine xmlns:a14="http://schemas.microsoft.com/office/drawing/2010/main" xmlns="" w="9525">
                  <a:solidFill>
                    <a:srgbClr val="000000"/>
                  </a:solidFill>
                  <a:round/>
                  <a:headEnd/>
                  <a:tailEnd/>
                </a14:hiddenLine>
              </a:ext>
            </a:extLst>
          </p:spPr>
          <p:txBody>
            <a:bodyPr lIns="90170" tIns="46990" rIns="90170" bIns="46990"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spcBef>
                  <a:spcPct val="0"/>
                </a:spcBef>
                <a:spcAft>
                  <a:spcPct val="0"/>
                </a:spcAft>
                <a:buClrTx/>
                <a:buSzTx/>
                <a:buFont typeface="Arial" pitchFamily="34" charset="0"/>
                <a:buNone/>
              </a:pPr>
              <a:r>
                <a:rPr lang="zh-CN" altLang="en-US" sz="2000" b="1">
                  <a:solidFill>
                    <a:srgbClr val="FFFF66"/>
                  </a:solidFill>
                  <a:latin typeface="Arial" pitchFamily="34" charset="0"/>
                  <a:sym typeface="Arial" pitchFamily="34" charset="0"/>
                </a:rPr>
                <a:t>TPCM</a:t>
              </a:r>
            </a:p>
          </p:txBody>
        </p:sp>
        <p:sp>
          <p:nvSpPr>
            <p:cNvPr id="27" name="AutoShape 5"/>
            <p:cNvSpPr>
              <a:spLocks noChangeArrowheads="1"/>
            </p:cNvSpPr>
            <p:nvPr/>
          </p:nvSpPr>
          <p:spPr bwMode="auto">
            <a:xfrm>
              <a:off x="0" y="4103687"/>
              <a:ext cx="3022600" cy="431800"/>
            </a:xfrm>
            <a:prstGeom prst="roundRect">
              <a:avLst>
                <a:gd name="adj" fmla="val 16667"/>
              </a:avLst>
            </a:prstGeom>
            <a:solidFill>
              <a:srgbClr val="0033CC"/>
            </a:solidFill>
            <a:ln>
              <a:noFill/>
            </a:ln>
            <a:effectLst>
              <a:prstShdw prst="shdw17" dist="17961" dir="2700000">
                <a:srgbClr val="5C5C99"/>
              </a:prstShdw>
            </a:effectLst>
            <a:extLst>
              <a:ext uri="{91240B29-F687-4F45-9708-019B960494DF}">
                <a14:hiddenLine xmlns:a14="http://schemas.microsoft.com/office/drawing/2010/main" xmlns="" w="9525">
                  <a:solidFill>
                    <a:srgbClr val="000000"/>
                  </a:solidFill>
                  <a:round/>
                  <a:headEnd/>
                  <a:tailEnd/>
                </a14:hiddenLine>
              </a:ext>
            </a:extLst>
          </p:spPr>
          <p:txBody>
            <a:bodyPr lIns="90170" tIns="46990" rIns="90170" bIns="46990"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spcBef>
                  <a:spcPct val="0"/>
                </a:spcBef>
                <a:spcAft>
                  <a:spcPct val="0"/>
                </a:spcAft>
                <a:buClrTx/>
                <a:buSzTx/>
                <a:buFont typeface="Arial" pitchFamily="34" charset="0"/>
                <a:buNone/>
              </a:pPr>
              <a:r>
                <a:rPr lang="zh-CN" altLang="en-US" sz="2000" b="1">
                  <a:solidFill>
                    <a:srgbClr val="FFFF66"/>
                  </a:solidFill>
                  <a:latin typeface="Arial" pitchFamily="34" charset="0"/>
                </a:rPr>
                <a:t>TCM</a:t>
              </a:r>
              <a:endParaRPr lang="zh-CN" altLang="en-US" sz="1800" b="1">
                <a:latin typeface="Arial" pitchFamily="34" charset="0"/>
              </a:endParaRPr>
            </a:p>
          </p:txBody>
        </p:sp>
      </p:grpSp>
    </p:spTree>
    <p:extLst>
      <p:ext uri="{BB962C8B-B14F-4D97-AF65-F5344CB8AC3E}">
        <p14:creationId xmlns:p14="http://schemas.microsoft.com/office/powerpoint/2010/main" xmlns="" val="414059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5_sample">
  <a:themeElements>
    <a:clrScheme name="5_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fontScheme name="5_sampl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ample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5_sample 2">
        <a:dk1>
          <a:srgbClr val="2D4473"/>
        </a:dk1>
        <a:lt1>
          <a:srgbClr val="FFFFFF"/>
        </a:lt1>
        <a:dk2>
          <a:srgbClr val="2B6185"/>
        </a:dk2>
        <a:lt2>
          <a:srgbClr val="D3D9DD"/>
        </a:lt2>
        <a:accent1>
          <a:srgbClr val="638AA1"/>
        </a:accent1>
        <a:accent2>
          <a:srgbClr val="8CA8B5"/>
        </a:accent2>
        <a:accent3>
          <a:srgbClr val="FFFFFF"/>
        </a:accent3>
        <a:accent4>
          <a:srgbClr val="253961"/>
        </a:accent4>
        <a:accent5>
          <a:srgbClr val="B7C4CD"/>
        </a:accent5>
        <a:accent6>
          <a:srgbClr val="7E98A4"/>
        </a:accent6>
        <a:hlink>
          <a:srgbClr val="6FA2E7"/>
        </a:hlink>
        <a:folHlink>
          <a:srgbClr val="99C25C"/>
        </a:folHlink>
      </a:clrScheme>
      <a:clrMap bg1="lt1" tx1="dk1" bg2="lt2" tx2="dk2" accent1="accent1" accent2="accent2" accent3="accent3" accent4="accent4" accent5="accent5" accent6="accent6" hlink="hlink" folHlink="folHlink"/>
    </a:extraClrScheme>
    <a:extraClrScheme>
      <a:clrScheme name="5_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ample">
  <a:themeElements>
    <a:clrScheme name="2_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fontScheme name="2_sample">
      <a:majorFont>
        <a:latin typeface="Franklin Gothic Medium"/>
        <a:ea typeface="宋体"/>
        <a:cs typeface=""/>
      </a:majorFont>
      <a:minorFont>
        <a:latin typeface="Franklin Gothic 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ample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2_sample 2">
        <a:dk1>
          <a:srgbClr val="2D4473"/>
        </a:dk1>
        <a:lt1>
          <a:srgbClr val="FFFFFF"/>
        </a:lt1>
        <a:dk2>
          <a:srgbClr val="2B6185"/>
        </a:dk2>
        <a:lt2>
          <a:srgbClr val="D3D9DD"/>
        </a:lt2>
        <a:accent1>
          <a:srgbClr val="638AA1"/>
        </a:accent1>
        <a:accent2>
          <a:srgbClr val="8CA8B5"/>
        </a:accent2>
        <a:accent3>
          <a:srgbClr val="FFFFFF"/>
        </a:accent3>
        <a:accent4>
          <a:srgbClr val="253961"/>
        </a:accent4>
        <a:accent5>
          <a:srgbClr val="B7C4CD"/>
        </a:accent5>
        <a:accent6>
          <a:srgbClr val="7E98A4"/>
        </a:accent6>
        <a:hlink>
          <a:srgbClr val="6FA2E7"/>
        </a:hlink>
        <a:folHlink>
          <a:srgbClr val="99C25C"/>
        </a:folHlink>
      </a:clrScheme>
      <a:clrMap bg1="lt1" tx1="dk1" bg2="lt2" tx2="dk2" accent1="accent1" accent2="accent2" accent3="accent3" accent4="accent4" accent5="accent5" accent6="accent6" hlink="hlink" folHlink="folHlink"/>
    </a:extraClrScheme>
    <a:extraClrScheme>
      <a:clrScheme name="2_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12396</TotalTime>
  <Words>3322</Words>
  <Application>Microsoft Office PowerPoint</Application>
  <PresentationFormat>全屏显示(4:3)</PresentationFormat>
  <Paragraphs>514</Paragraphs>
  <Slides>57</Slides>
  <Notes>18</Notes>
  <HiddenSlides>0</HiddenSlides>
  <MMClips>0</MMClips>
  <ScaleCrop>false</ScaleCrop>
  <HeadingPairs>
    <vt:vector size="6" baseType="variant">
      <vt:variant>
        <vt:lpstr>主题</vt:lpstr>
      </vt:variant>
      <vt:variant>
        <vt:i4>3</vt:i4>
      </vt:variant>
      <vt:variant>
        <vt:lpstr>嵌入 OLE 服务器</vt:lpstr>
      </vt:variant>
      <vt:variant>
        <vt:i4>2</vt:i4>
      </vt:variant>
      <vt:variant>
        <vt:lpstr>幻灯片标题</vt:lpstr>
      </vt:variant>
      <vt:variant>
        <vt:i4>57</vt:i4>
      </vt:variant>
    </vt:vector>
  </HeadingPairs>
  <TitlesOfParts>
    <vt:vector size="62" baseType="lpstr">
      <vt:lpstr>5_sample</vt:lpstr>
      <vt:lpstr>2_sample</vt:lpstr>
      <vt:lpstr>默认设计模板</vt:lpstr>
      <vt:lpstr>Visio</vt:lpstr>
      <vt:lpstr>BMP 图像</vt:lpstr>
      <vt:lpstr>幻灯片 1</vt:lpstr>
      <vt:lpstr>幻灯片 2</vt:lpstr>
      <vt:lpstr>云计算主要安全风险</vt:lpstr>
      <vt:lpstr>云计算主要安全风险</vt:lpstr>
      <vt:lpstr>云计算主要安全风险</vt:lpstr>
      <vt:lpstr>云计算主要安全风险</vt:lpstr>
      <vt:lpstr>云计算主要安全风险</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vector>
  </TitlesOfParts>
  <Company>北京工业大学材料科学与工程学院，100022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信息安全交叉学科申请</dc:subject>
  <dc:creator>张建标</dc:creator>
  <cp:lastModifiedBy>zy04</cp:lastModifiedBy>
  <cp:revision>1470</cp:revision>
  <dcterms:created xsi:type="dcterms:W3CDTF">2004-08-26T06:30:40Z</dcterms:created>
  <dcterms:modified xsi:type="dcterms:W3CDTF">2015-10-16T08:13:40Z</dcterms:modified>
  <cp:category>计算机学院学科</cp:category>
</cp:coreProperties>
</file>